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notesMasterIdLst>
    <p:notesMasterId r:id="rId24"/>
  </p:notesMasterIdLst>
  <p:sldIdLst>
    <p:sldId id="304" r:id="rId5"/>
    <p:sldId id="265" r:id="rId6"/>
    <p:sldId id="280" r:id="rId7"/>
    <p:sldId id="305" r:id="rId8"/>
    <p:sldId id="286" r:id="rId9"/>
    <p:sldId id="289" r:id="rId10"/>
    <p:sldId id="306" r:id="rId11"/>
    <p:sldId id="266" r:id="rId12"/>
    <p:sldId id="309" r:id="rId13"/>
    <p:sldId id="302" r:id="rId14"/>
    <p:sldId id="296" r:id="rId15"/>
    <p:sldId id="297" r:id="rId16"/>
    <p:sldId id="311" r:id="rId17"/>
    <p:sldId id="314" r:id="rId18"/>
    <p:sldId id="307" r:id="rId19"/>
    <p:sldId id="298" r:id="rId20"/>
    <p:sldId id="299" r:id="rId21"/>
    <p:sldId id="313" r:id="rId22"/>
    <p:sldId id="312" r:id="rId23"/>
  </p:sldIdLst>
  <p:sldSz cx="7775575" cy="13823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99CC"/>
    <a:srgbClr val="9A81B4"/>
    <a:srgbClr val="1695A7"/>
    <a:srgbClr val="998C24"/>
    <a:srgbClr val="D1B98E"/>
    <a:srgbClr val="F1921A"/>
    <a:srgbClr val="23264D"/>
    <a:srgbClr val="3784A1"/>
    <a:srgbClr val="59B8E0"/>
    <a:srgbClr val="8ECA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0"/>
    <p:restoredTop sz="96327"/>
  </p:normalViewPr>
  <p:slideViewPr>
    <p:cSldViewPr snapToGrid="0">
      <p:cViewPr>
        <p:scale>
          <a:sx n="75" d="100"/>
          <a:sy n="75" d="100"/>
        </p:scale>
        <p:origin x="3928" y="-1408"/>
      </p:cViewPr>
      <p:guideLst/>
    </p:cSldViewPr>
  </p:slideViewPr>
  <p:notesTextViewPr>
    <p:cViewPr>
      <p:scale>
        <a:sx n="120" d="100"/>
        <a:sy n="1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FD890-655D-7542-8714-81443D48B6E7}" type="datetimeFigureOut">
              <a:rPr lang="en-DK" smtClean="0"/>
              <a:t>12/7/23</a:t>
            </a:fld>
            <a:endParaRPr lang="en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4460A-D82B-4C42-8994-41D74D036B6B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1243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30 sec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B4460A-D82B-4C42-8994-41D74D036B6B}" type="slidenum">
              <a:rPr lang="en-DK" smtClean="0"/>
              <a:t>3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060960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B4460A-D82B-4C42-8994-41D74D036B6B}" type="slidenum">
              <a:rPr lang="en-DK" smtClean="0"/>
              <a:t>8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034040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30 sec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B4460A-D82B-4C42-8994-41D74D036B6B}" type="slidenum">
              <a:rPr lang="en-DK" smtClean="0"/>
              <a:t>14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788401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2262393"/>
            <a:ext cx="6609239" cy="4812783"/>
          </a:xfrm>
        </p:spPr>
        <p:txBody>
          <a:bodyPr anchor="b"/>
          <a:lstStyle>
            <a:lvl1pPr algn="ctr">
              <a:defRPr sz="5102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7260775"/>
            <a:ext cx="5831681" cy="3337587"/>
          </a:xfr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0ACB-2DD8-A04C-9943-5030F6247D6D}" type="datetimeFigureOut">
              <a:rPr lang="en-DK" smtClean="0"/>
              <a:pPr/>
              <a:t>12/7/23</a:t>
            </a:fld>
            <a:endParaRPr lang="en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4B620-F439-7A41-BF1B-CF0B7DA62CFD}" type="slidenum">
              <a:rPr lang="en-DK" smtClean="0"/>
              <a:pPr/>
              <a:t>‹nr.›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939394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0ACB-2DD8-A04C-9943-5030F6247D6D}" type="datetimeFigureOut">
              <a:rPr lang="en-DK" smtClean="0"/>
              <a:pPr/>
              <a:t>12/7/23</a:t>
            </a:fld>
            <a:endParaRPr lang="en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4B620-F439-7A41-BF1B-CF0B7DA62CFD}" type="slidenum">
              <a:rPr lang="en-DK" smtClean="0"/>
              <a:pPr/>
              <a:t>‹nr.›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7829688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54" userDrawn="1">
          <p15:clr>
            <a:srgbClr val="FBAE40"/>
          </p15:clr>
        </p15:guide>
        <p15:guide id="2" pos="244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3446392"/>
            <a:ext cx="6706433" cy="5750378"/>
          </a:xfrm>
        </p:spPr>
        <p:txBody>
          <a:bodyPr anchor="b"/>
          <a:lstStyle>
            <a:lvl1pPr>
              <a:defRPr sz="5102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9251171"/>
            <a:ext cx="6706433" cy="3023988"/>
          </a:xfr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0ACB-2DD8-A04C-9943-5030F6247D6D}" type="datetimeFigureOut">
              <a:rPr lang="en-DK" smtClean="0"/>
              <a:pPr/>
              <a:t>12/7/23</a:t>
            </a:fld>
            <a:endParaRPr lang="en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4B620-F439-7A41-BF1B-CF0B7DA62CFD}" type="slidenum">
              <a:rPr lang="en-DK" smtClean="0"/>
              <a:pPr/>
              <a:t>‹nr.›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544481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3679987"/>
            <a:ext cx="3304619" cy="877116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3679987"/>
            <a:ext cx="3304619" cy="877116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0ACB-2DD8-A04C-9943-5030F6247D6D}" type="datetimeFigureOut">
              <a:rPr lang="en-DK" smtClean="0"/>
              <a:pPr/>
              <a:t>12/7/23</a:t>
            </a:fld>
            <a:endParaRPr lang="en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4B620-F439-7A41-BF1B-CF0B7DA62CFD}" type="slidenum">
              <a:rPr lang="en-DK" smtClean="0"/>
              <a:pPr/>
              <a:t>‹nr.›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359393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36001"/>
            <a:ext cx="6706433" cy="2671991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3388789"/>
            <a:ext cx="3289432" cy="1660793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5049582"/>
            <a:ext cx="3289432" cy="742717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3388789"/>
            <a:ext cx="3305632" cy="1660793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5049582"/>
            <a:ext cx="3305632" cy="742717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0ACB-2DD8-A04C-9943-5030F6247D6D}" type="datetimeFigureOut">
              <a:rPr lang="en-DK" smtClean="0"/>
              <a:pPr/>
              <a:t>12/7/23</a:t>
            </a:fld>
            <a:endParaRPr lang="en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4B620-F439-7A41-BF1B-CF0B7DA62CFD}" type="slidenum">
              <a:rPr lang="en-DK" smtClean="0"/>
              <a:pPr/>
              <a:t>‹nr.›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65408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0ACB-2DD8-A04C-9943-5030F6247D6D}" type="datetimeFigureOut">
              <a:rPr lang="en-DK" smtClean="0"/>
              <a:pPr/>
              <a:t>12/7/23</a:t>
            </a:fld>
            <a:endParaRPr lang="en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4B620-F439-7A41-BF1B-CF0B7DA62CFD}" type="slidenum">
              <a:rPr lang="en-DK" smtClean="0"/>
              <a:pPr/>
              <a:t>‹nr.›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878508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0ACB-2DD8-A04C-9943-5030F6247D6D}" type="datetimeFigureOut">
              <a:rPr lang="en-DK" smtClean="0"/>
              <a:pPr/>
              <a:t>12/7/23</a:t>
            </a:fld>
            <a:endParaRPr lang="en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4B620-F439-7A41-BF1B-CF0B7DA62CFD}" type="slidenum">
              <a:rPr lang="en-DK" smtClean="0"/>
              <a:pPr/>
              <a:t>‹nr.›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946362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921597"/>
            <a:ext cx="2507825" cy="3225588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990396"/>
            <a:ext cx="3936385" cy="9823964"/>
          </a:xfr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4147185"/>
            <a:ext cx="2507825" cy="7683173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0ACB-2DD8-A04C-9943-5030F6247D6D}" type="datetimeFigureOut">
              <a:rPr lang="en-DK" smtClean="0"/>
              <a:pPr/>
              <a:t>12/7/23</a:t>
            </a:fld>
            <a:endParaRPr lang="en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4B620-F439-7A41-BF1B-CF0B7DA62CFD}" type="slidenum">
              <a:rPr lang="en-DK" smtClean="0"/>
              <a:pPr/>
              <a:t>‹nr.›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985491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921597"/>
            <a:ext cx="2507825" cy="3225588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990396"/>
            <a:ext cx="3936385" cy="9823964"/>
          </a:xfr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4147185"/>
            <a:ext cx="2507825" cy="7683173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0ACB-2DD8-A04C-9943-5030F6247D6D}" type="datetimeFigureOut">
              <a:rPr lang="en-DK" smtClean="0"/>
              <a:pPr/>
              <a:t>12/7/23</a:t>
            </a:fld>
            <a:endParaRPr lang="en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4B620-F439-7A41-BF1B-CF0B7DA62CFD}" type="slidenum">
              <a:rPr lang="en-DK" smtClean="0"/>
              <a:pPr/>
              <a:t>‹nr.›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014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0ACB-2DD8-A04C-9943-5030F6247D6D}" type="datetimeFigureOut">
              <a:rPr lang="en-DK" smtClean="0"/>
              <a:pPr/>
              <a:t>12/7/23</a:t>
            </a:fld>
            <a:endParaRPr lang="en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4B620-F439-7A41-BF1B-CF0B7DA62CFD}" type="slidenum">
              <a:rPr lang="en-DK" smtClean="0"/>
              <a:pPr/>
              <a:t>‹nr.›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75306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735997"/>
            <a:ext cx="1676608" cy="11715159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735997"/>
            <a:ext cx="4932630" cy="1171515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0ACB-2DD8-A04C-9943-5030F6247D6D}" type="datetimeFigureOut">
              <a:rPr lang="en-DK" smtClean="0"/>
              <a:pPr/>
              <a:t>12/7/23</a:t>
            </a:fld>
            <a:endParaRPr lang="en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4B620-F439-7A41-BF1B-CF0B7DA62CFD}" type="slidenum">
              <a:rPr lang="en-DK" smtClean="0"/>
              <a:pPr/>
              <a:t>‹nr.›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840310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736001"/>
            <a:ext cx="6706433" cy="2671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3679987"/>
            <a:ext cx="6706433" cy="8771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2812757"/>
            <a:ext cx="1749504" cy="7359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0ACB-2DD8-A04C-9943-5030F6247D6D}" type="datetimeFigureOut">
              <a:rPr lang="en-DK" smtClean="0"/>
              <a:pPr/>
              <a:t>12/7/23</a:t>
            </a:fld>
            <a:endParaRPr lang="en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12812757"/>
            <a:ext cx="2624257" cy="7359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12812757"/>
            <a:ext cx="1749504" cy="7359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4B620-F439-7A41-BF1B-CF0B7DA62CFD}" type="slidenum">
              <a:rPr lang="en-DK" smtClean="0"/>
              <a:pPr/>
              <a:t>‹nr.›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022241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F5D126B-D07F-CCFB-FCC8-BAAE5106650B}"/>
              </a:ext>
            </a:extLst>
          </p:cNvPr>
          <p:cNvSpPr>
            <a:spLocks noChangeAspect="1"/>
          </p:cNvSpPr>
          <p:nvPr/>
        </p:nvSpPr>
        <p:spPr>
          <a:xfrm>
            <a:off x="1588" y="0"/>
            <a:ext cx="7773987" cy="14267295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DB93891A-44DC-FB99-0ABC-DE52B5CF6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473" y="3897434"/>
            <a:ext cx="4817358" cy="481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15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853"/>
    </mc:Choice>
    <mc:Fallback xmlns="">
      <p:transition advTm="168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F5D126B-D07F-CCFB-FCC8-BAAE5106650B}"/>
              </a:ext>
            </a:extLst>
          </p:cNvPr>
          <p:cNvSpPr>
            <a:spLocks noChangeAspect="1"/>
          </p:cNvSpPr>
          <p:nvPr/>
        </p:nvSpPr>
        <p:spPr>
          <a:xfrm>
            <a:off x="1588" y="0"/>
            <a:ext cx="7773987" cy="14267295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pic>
        <p:nvPicPr>
          <p:cNvPr id="18" name="Picture 16">
            <a:extLst>
              <a:ext uri="{FF2B5EF4-FFF2-40B4-BE49-F238E27FC236}">
                <a16:creationId xmlns:a16="http://schemas.microsoft.com/office/drawing/2014/main" id="{DEC7EE49-3122-92F6-598F-B7EC88B5A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196" y="4644990"/>
            <a:ext cx="5459591" cy="2266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11BF5A-87BA-EDDC-739C-949F31516AF2}"/>
              </a:ext>
            </a:extLst>
          </p:cNvPr>
          <p:cNvSpPr txBox="1">
            <a:spLocks noChangeAspect="1"/>
          </p:cNvSpPr>
          <p:nvPr/>
        </p:nvSpPr>
        <p:spPr>
          <a:xfrm>
            <a:off x="1147030" y="11148364"/>
            <a:ext cx="5781921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da-DK" sz="2500" u="none" strike="noStrike" dirty="0">
                <a:solidFill>
                  <a:srgbClr val="6B99CC"/>
                </a:solidFill>
                <a:effectLst/>
              </a:rPr>
              <a:t>WIFI </a:t>
            </a:r>
            <a:r>
              <a:rPr lang="da-DK" sz="2500" u="none" strike="noStrike" dirty="0" err="1">
                <a:solidFill>
                  <a:srgbClr val="6B99CC"/>
                </a:solidFill>
                <a:effectLst/>
              </a:rPr>
              <a:t>Name</a:t>
            </a:r>
            <a:r>
              <a:rPr lang="da-DK" sz="2500" dirty="0">
                <a:solidFill>
                  <a:srgbClr val="6B99CC"/>
                </a:solidFill>
              </a:rPr>
              <a:t> </a:t>
            </a:r>
            <a:r>
              <a:rPr lang="da-DK" sz="2500" b="1" u="none" strike="noStrike" dirty="0">
                <a:solidFill>
                  <a:srgbClr val="6B99CC"/>
                </a:solidFill>
                <a:effectLst/>
              </a:rPr>
              <a:t>World </a:t>
            </a:r>
            <a:r>
              <a:rPr lang="da-DK" sz="2500" b="1" u="none" strike="noStrike" dirty="0" err="1">
                <a:solidFill>
                  <a:srgbClr val="6B99CC"/>
                </a:solidFill>
                <a:effectLst/>
              </a:rPr>
              <a:t>Climate</a:t>
            </a:r>
            <a:r>
              <a:rPr lang="da-DK" sz="2500" b="1" u="none" strike="noStrike" dirty="0">
                <a:solidFill>
                  <a:srgbClr val="6B99CC"/>
                </a:solidFill>
                <a:effectLst/>
              </a:rPr>
              <a:t> </a:t>
            </a:r>
            <a:r>
              <a:rPr lang="da-DK" sz="2500" b="1" u="none" strike="noStrike" dirty="0" err="1">
                <a:solidFill>
                  <a:srgbClr val="6B99CC"/>
                </a:solidFill>
                <a:effectLst/>
              </a:rPr>
              <a:t>Summit</a:t>
            </a:r>
            <a:endParaRPr lang="da-DK" sz="2500" b="1" u="none" strike="noStrike" dirty="0">
              <a:solidFill>
                <a:srgbClr val="6B99CC"/>
              </a:solidFill>
              <a:effectLst/>
            </a:endParaRPr>
          </a:p>
          <a:p>
            <a:pPr algn="just">
              <a:lnSpc>
                <a:spcPct val="100000"/>
              </a:lnSpc>
            </a:pPr>
            <a:r>
              <a:rPr lang="da-DK" sz="2500" u="none" strike="noStrike" dirty="0">
                <a:solidFill>
                  <a:srgbClr val="6B99CC"/>
                </a:solidFill>
                <a:effectLst/>
              </a:rPr>
              <a:t>Password </a:t>
            </a:r>
            <a:r>
              <a:rPr lang="da-DK" sz="2500" b="1" u="none" strike="noStrike" dirty="0">
                <a:solidFill>
                  <a:srgbClr val="6B99CC"/>
                </a:solidFill>
                <a:effectLst/>
              </a:rPr>
              <a:t>TheInvestmentCOP2023 </a:t>
            </a:r>
          </a:p>
        </p:txBody>
      </p:sp>
    </p:spTree>
    <p:extLst>
      <p:ext uri="{BB962C8B-B14F-4D97-AF65-F5344CB8AC3E}">
        <p14:creationId xmlns:p14="http://schemas.microsoft.com/office/powerpoint/2010/main" val="352785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9">
        <p:fade/>
      </p:transition>
    </mc:Choice>
    <mc:Fallback xmlns="">
      <p:transition spd="slow" advTm="3729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53A3E9-F226-858B-310A-69D01DCDB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9CC023-F0DA-AAF9-5A26-F11305BA3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571" y="3396964"/>
            <a:ext cx="6706433" cy="8771169"/>
          </a:xfrm>
        </p:spPr>
        <p:txBody>
          <a:bodyPr/>
          <a:lstStyle/>
          <a:p>
            <a:endParaRPr lang="da-DK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500C68-0BE7-B1C5-583F-F859E70049F0}"/>
              </a:ext>
            </a:extLst>
          </p:cNvPr>
          <p:cNvSpPr>
            <a:spLocks noChangeAspect="1"/>
          </p:cNvSpPr>
          <p:nvPr/>
        </p:nvSpPr>
        <p:spPr>
          <a:xfrm>
            <a:off x="1588" y="-687"/>
            <a:ext cx="7773987" cy="13824637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E67EB60-9AD2-5B5D-6A3A-1A650DD3DDC0}"/>
              </a:ext>
            </a:extLst>
          </p:cNvPr>
          <p:cNvSpPr>
            <a:spLocks noChangeAspect="1"/>
          </p:cNvSpPr>
          <p:nvPr/>
        </p:nvSpPr>
        <p:spPr>
          <a:xfrm>
            <a:off x="23795" y="1131148"/>
            <a:ext cx="7778750" cy="5902658"/>
          </a:xfrm>
          <a:prstGeom prst="rect">
            <a:avLst/>
          </a:prstGeom>
          <a:gradFill flip="none" rotWithShape="1">
            <a:gsLst>
              <a:gs pos="7000">
                <a:srgbClr val="23264D"/>
              </a:gs>
              <a:gs pos="95000">
                <a:srgbClr val="23264D">
                  <a:tint val="44500"/>
                  <a:satMod val="16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DK" sz="1594">
              <a:solidFill>
                <a:srgbClr val="23264D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F9B25E6-C1DE-7FE5-1616-BF7157149628}"/>
              </a:ext>
            </a:extLst>
          </p:cNvPr>
          <p:cNvSpPr>
            <a:spLocks noChangeAspect="1"/>
          </p:cNvSpPr>
          <p:nvPr/>
        </p:nvSpPr>
        <p:spPr>
          <a:xfrm flipV="1">
            <a:off x="-6350" y="6628951"/>
            <a:ext cx="7778750" cy="6154667"/>
          </a:xfrm>
          <a:prstGeom prst="rect">
            <a:avLst/>
          </a:prstGeom>
          <a:gradFill flip="none" rotWithShape="1">
            <a:gsLst>
              <a:gs pos="31000">
                <a:srgbClr val="23264D"/>
              </a:gs>
              <a:gs pos="83000">
                <a:srgbClr val="23264D">
                  <a:tint val="44500"/>
                  <a:satMod val="16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DK" sz="1594">
              <a:solidFill>
                <a:srgbClr val="23264D"/>
              </a:solidFill>
            </a:endParaRPr>
          </a:p>
        </p:txBody>
      </p:sp>
      <p:pic>
        <p:nvPicPr>
          <p:cNvPr id="7" name="Billede 6" descr="Et billede, der indeholder tekst, skærmbillede, Website, Webside&#10;&#10;Automatisk genereret beskrivelse">
            <a:extLst>
              <a:ext uri="{FF2B5EF4-FFF2-40B4-BE49-F238E27FC236}">
                <a16:creationId xmlns:a16="http://schemas.microsoft.com/office/drawing/2014/main" id="{EB67A7EF-7DFA-3FA6-E2A5-30C61BD8F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81" y="1873802"/>
            <a:ext cx="6661983" cy="11354723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615A30F8-1FDD-6ABB-A44E-5682A0DA3AD7}"/>
              </a:ext>
            </a:extLst>
          </p:cNvPr>
          <p:cNvSpPr>
            <a:spLocks noChangeAspect="1"/>
          </p:cNvSpPr>
          <p:nvPr/>
        </p:nvSpPr>
        <p:spPr>
          <a:xfrm>
            <a:off x="-14358" y="13181309"/>
            <a:ext cx="7773987" cy="306097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1E12FDD-1509-BECB-4D93-EBC3E2B13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381" y="429558"/>
            <a:ext cx="1080000" cy="108000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3BA54921-1071-0A37-9AC5-DD412512AECA}"/>
              </a:ext>
            </a:extLst>
          </p:cNvPr>
          <p:cNvSpPr txBox="1"/>
          <p:nvPr/>
        </p:nvSpPr>
        <p:spPr>
          <a:xfrm>
            <a:off x="1335314" y="795680"/>
            <a:ext cx="77739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/>
            <a:r>
              <a:rPr lang="da-DK" sz="2400" b="1" i="0" u="none" strike="noStrike" dirty="0" err="1">
                <a:solidFill>
                  <a:srgbClr val="D1B98E"/>
                </a:solidFill>
                <a:effectLst/>
                <a:latin typeface="Poppins" pitchFamily="2" charset="77"/>
                <a:cs typeface="Poppins" pitchFamily="2" charset="77"/>
              </a:rPr>
              <a:t>Programme</a:t>
            </a:r>
            <a:r>
              <a:rPr lang="da-DK" sz="2400" b="1" i="0" u="none" strike="noStrike" dirty="0">
                <a:solidFill>
                  <a:srgbClr val="D1B98E"/>
                </a:solidFill>
                <a:effectLst/>
                <a:latin typeface="Poppins" pitchFamily="2" charset="77"/>
                <a:cs typeface="Poppins" pitchFamily="2" charset="77"/>
              </a:rPr>
              <a:t> </a:t>
            </a:r>
            <a:r>
              <a:rPr lang="da-DK" sz="2400" b="1" dirty="0">
                <a:solidFill>
                  <a:srgbClr val="D1B98E"/>
                </a:solidFill>
                <a:latin typeface="Poppins" pitchFamily="2" charset="77"/>
                <a:cs typeface="Poppins" pitchFamily="2" charset="77"/>
              </a:rPr>
              <a:t>Day 1</a:t>
            </a:r>
            <a:endParaRPr lang="da-DK" sz="2400" b="1" i="0" u="none" strike="noStrike" dirty="0">
              <a:solidFill>
                <a:srgbClr val="D1B98E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pPr lvl="1" fontAlgn="base"/>
            <a:r>
              <a:rPr lang="da-DK" sz="2400" b="1" i="0" u="none" strike="noStrike" dirty="0">
                <a:solidFill>
                  <a:srgbClr val="D1B98E"/>
                </a:solidFill>
                <a:effectLst/>
                <a:latin typeface="Poppins" pitchFamily="2" charset="77"/>
                <a:cs typeface="Poppins" pitchFamily="2" charset="77"/>
              </a:rPr>
              <a:t>December 7th 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47AC32A-F332-DC41-18A0-4774E12F5212}"/>
              </a:ext>
            </a:extLst>
          </p:cNvPr>
          <p:cNvSpPr>
            <a:spLocks noChangeAspect="1"/>
          </p:cNvSpPr>
          <p:nvPr/>
        </p:nvSpPr>
        <p:spPr>
          <a:xfrm>
            <a:off x="2591271" y="4227285"/>
            <a:ext cx="184609" cy="184609"/>
          </a:xfrm>
          <a:prstGeom prst="ellipse">
            <a:avLst/>
          </a:prstGeom>
          <a:solidFill>
            <a:srgbClr val="169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0DE366C4-8EAE-E924-AC8B-A073AD02F7C8}"/>
              </a:ext>
            </a:extLst>
          </p:cNvPr>
          <p:cNvSpPr>
            <a:spLocks noChangeAspect="1"/>
          </p:cNvSpPr>
          <p:nvPr/>
        </p:nvSpPr>
        <p:spPr>
          <a:xfrm>
            <a:off x="4357918" y="4227285"/>
            <a:ext cx="184609" cy="184609"/>
          </a:xfrm>
          <a:prstGeom prst="ellipse">
            <a:avLst/>
          </a:prstGeom>
          <a:solidFill>
            <a:srgbClr val="E15A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A987C0E0-CA0D-3028-06A0-29A34C2DED61}"/>
              </a:ext>
            </a:extLst>
          </p:cNvPr>
          <p:cNvSpPr>
            <a:spLocks noChangeAspect="1"/>
          </p:cNvSpPr>
          <p:nvPr/>
        </p:nvSpPr>
        <p:spPr>
          <a:xfrm>
            <a:off x="6926738" y="4227285"/>
            <a:ext cx="184609" cy="184609"/>
          </a:xfrm>
          <a:prstGeom prst="ellipse">
            <a:avLst/>
          </a:prstGeom>
          <a:solidFill>
            <a:srgbClr val="F192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74EA702-7856-C13A-9BF8-D73E8FAA2D26}"/>
              </a:ext>
            </a:extLst>
          </p:cNvPr>
          <p:cNvSpPr>
            <a:spLocks noChangeAspect="1"/>
          </p:cNvSpPr>
          <p:nvPr/>
        </p:nvSpPr>
        <p:spPr>
          <a:xfrm>
            <a:off x="2591271" y="5313008"/>
            <a:ext cx="184609" cy="184609"/>
          </a:xfrm>
          <a:prstGeom prst="ellipse">
            <a:avLst/>
          </a:prstGeom>
          <a:solidFill>
            <a:srgbClr val="169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635743C-8165-DB6A-5546-271EEC04BE1A}"/>
              </a:ext>
            </a:extLst>
          </p:cNvPr>
          <p:cNvSpPr>
            <a:spLocks noChangeAspect="1"/>
          </p:cNvSpPr>
          <p:nvPr/>
        </p:nvSpPr>
        <p:spPr>
          <a:xfrm>
            <a:off x="4357918" y="5313008"/>
            <a:ext cx="184609" cy="184609"/>
          </a:xfrm>
          <a:prstGeom prst="ellipse">
            <a:avLst/>
          </a:prstGeom>
          <a:solidFill>
            <a:srgbClr val="E15A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48EC57E-72B0-2368-3855-96EB7C4B5E77}"/>
              </a:ext>
            </a:extLst>
          </p:cNvPr>
          <p:cNvSpPr>
            <a:spLocks noChangeAspect="1"/>
          </p:cNvSpPr>
          <p:nvPr/>
        </p:nvSpPr>
        <p:spPr>
          <a:xfrm>
            <a:off x="6926738" y="5313008"/>
            <a:ext cx="184609" cy="184609"/>
          </a:xfrm>
          <a:prstGeom prst="ellipse">
            <a:avLst/>
          </a:prstGeom>
          <a:solidFill>
            <a:srgbClr val="F192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3B3F7D3-448B-382C-9463-27FF510A0AA9}"/>
              </a:ext>
            </a:extLst>
          </p:cNvPr>
          <p:cNvSpPr>
            <a:spLocks noChangeAspect="1"/>
          </p:cNvSpPr>
          <p:nvPr/>
        </p:nvSpPr>
        <p:spPr>
          <a:xfrm>
            <a:off x="2591271" y="7419299"/>
            <a:ext cx="184609" cy="184609"/>
          </a:xfrm>
          <a:prstGeom prst="ellipse">
            <a:avLst/>
          </a:prstGeom>
          <a:solidFill>
            <a:srgbClr val="169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C078F52-8AD4-2CC7-1C3F-A21BC37FB70B}"/>
              </a:ext>
            </a:extLst>
          </p:cNvPr>
          <p:cNvSpPr>
            <a:spLocks noChangeAspect="1"/>
          </p:cNvSpPr>
          <p:nvPr/>
        </p:nvSpPr>
        <p:spPr>
          <a:xfrm>
            <a:off x="4357918" y="7419299"/>
            <a:ext cx="184609" cy="184609"/>
          </a:xfrm>
          <a:prstGeom prst="ellipse">
            <a:avLst/>
          </a:prstGeom>
          <a:solidFill>
            <a:srgbClr val="E15A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34C9048-B781-5E32-6BF6-21D117242E3C}"/>
              </a:ext>
            </a:extLst>
          </p:cNvPr>
          <p:cNvSpPr>
            <a:spLocks noChangeAspect="1"/>
          </p:cNvSpPr>
          <p:nvPr/>
        </p:nvSpPr>
        <p:spPr>
          <a:xfrm>
            <a:off x="6926738" y="7419299"/>
            <a:ext cx="184609" cy="184609"/>
          </a:xfrm>
          <a:prstGeom prst="ellipse">
            <a:avLst/>
          </a:prstGeom>
          <a:solidFill>
            <a:srgbClr val="F192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2E9E2B2-1B95-A25D-D648-0851CA52E022}"/>
              </a:ext>
            </a:extLst>
          </p:cNvPr>
          <p:cNvSpPr>
            <a:spLocks noChangeAspect="1"/>
          </p:cNvSpPr>
          <p:nvPr/>
        </p:nvSpPr>
        <p:spPr>
          <a:xfrm>
            <a:off x="2591271" y="9509741"/>
            <a:ext cx="184609" cy="184609"/>
          </a:xfrm>
          <a:prstGeom prst="ellipse">
            <a:avLst/>
          </a:prstGeom>
          <a:solidFill>
            <a:srgbClr val="169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8E42CE2-D8F9-B485-E731-6261267AF1F2}"/>
              </a:ext>
            </a:extLst>
          </p:cNvPr>
          <p:cNvSpPr>
            <a:spLocks noChangeAspect="1"/>
          </p:cNvSpPr>
          <p:nvPr/>
        </p:nvSpPr>
        <p:spPr>
          <a:xfrm>
            <a:off x="4357918" y="9509741"/>
            <a:ext cx="184609" cy="184609"/>
          </a:xfrm>
          <a:prstGeom prst="ellipse">
            <a:avLst/>
          </a:prstGeom>
          <a:solidFill>
            <a:srgbClr val="E15A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59DE9653-E609-59A3-B627-CB54F8FB7ABC}"/>
              </a:ext>
            </a:extLst>
          </p:cNvPr>
          <p:cNvSpPr>
            <a:spLocks noChangeAspect="1"/>
          </p:cNvSpPr>
          <p:nvPr/>
        </p:nvSpPr>
        <p:spPr>
          <a:xfrm>
            <a:off x="6926738" y="9509741"/>
            <a:ext cx="184609" cy="184609"/>
          </a:xfrm>
          <a:prstGeom prst="ellipse">
            <a:avLst/>
          </a:prstGeom>
          <a:solidFill>
            <a:srgbClr val="A897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C8ACA8B4-EC93-59E0-CC26-E6D47CB40B18}"/>
              </a:ext>
            </a:extLst>
          </p:cNvPr>
          <p:cNvSpPr>
            <a:spLocks noChangeAspect="1"/>
          </p:cNvSpPr>
          <p:nvPr/>
        </p:nvSpPr>
        <p:spPr>
          <a:xfrm>
            <a:off x="6926738" y="12252905"/>
            <a:ext cx="184609" cy="184609"/>
          </a:xfrm>
          <a:prstGeom prst="ellipse">
            <a:avLst/>
          </a:prstGeom>
          <a:solidFill>
            <a:srgbClr val="169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3CB61EBE-3AFE-799D-6562-A2781293E793}"/>
              </a:ext>
            </a:extLst>
          </p:cNvPr>
          <p:cNvSpPr>
            <a:spLocks noChangeAspect="1"/>
          </p:cNvSpPr>
          <p:nvPr/>
        </p:nvSpPr>
        <p:spPr>
          <a:xfrm>
            <a:off x="6926738" y="11551143"/>
            <a:ext cx="184609" cy="184609"/>
          </a:xfrm>
          <a:prstGeom prst="ellipse">
            <a:avLst/>
          </a:prstGeom>
          <a:solidFill>
            <a:srgbClr val="169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B5D8592E-440D-2BE8-F834-49BC78A44033}"/>
              </a:ext>
            </a:extLst>
          </p:cNvPr>
          <p:cNvSpPr>
            <a:spLocks noChangeAspect="1"/>
          </p:cNvSpPr>
          <p:nvPr/>
        </p:nvSpPr>
        <p:spPr>
          <a:xfrm>
            <a:off x="6926738" y="11044563"/>
            <a:ext cx="184609" cy="184609"/>
          </a:xfrm>
          <a:prstGeom prst="ellipse">
            <a:avLst/>
          </a:prstGeom>
          <a:solidFill>
            <a:srgbClr val="169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AB3C77D4-D6FE-761A-A72F-5CC977C5C4F0}"/>
              </a:ext>
            </a:extLst>
          </p:cNvPr>
          <p:cNvSpPr>
            <a:spLocks noChangeAspect="1"/>
          </p:cNvSpPr>
          <p:nvPr/>
        </p:nvSpPr>
        <p:spPr>
          <a:xfrm>
            <a:off x="3913170" y="8759285"/>
            <a:ext cx="184609" cy="184609"/>
          </a:xfrm>
          <a:prstGeom prst="ellipse">
            <a:avLst/>
          </a:prstGeom>
          <a:solidFill>
            <a:srgbClr val="169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993CE83-1F54-FE6E-5C1F-86FC67CC3A33}"/>
              </a:ext>
            </a:extLst>
          </p:cNvPr>
          <p:cNvSpPr>
            <a:spLocks noChangeAspect="1"/>
          </p:cNvSpPr>
          <p:nvPr/>
        </p:nvSpPr>
        <p:spPr>
          <a:xfrm>
            <a:off x="6926738" y="8759285"/>
            <a:ext cx="184609" cy="184609"/>
          </a:xfrm>
          <a:prstGeom prst="ellipse">
            <a:avLst/>
          </a:prstGeom>
          <a:solidFill>
            <a:srgbClr val="E15A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9288DFD0-31CE-4D76-C638-373D3DC45FF0}"/>
              </a:ext>
            </a:extLst>
          </p:cNvPr>
          <p:cNvSpPr>
            <a:spLocks noChangeAspect="1"/>
          </p:cNvSpPr>
          <p:nvPr/>
        </p:nvSpPr>
        <p:spPr>
          <a:xfrm>
            <a:off x="6926738" y="3131747"/>
            <a:ext cx="184609" cy="184609"/>
          </a:xfrm>
          <a:prstGeom prst="ellipse">
            <a:avLst/>
          </a:prstGeom>
          <a:solidFill>
            <a:srgbClr val="169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84E9738-4C1E-4802-1422-7ABBE0F5DD46}"/>
              </a:ext>
            </a:extLst>
          </p:cNvPr>
          <p:cNvSpPr>
            <a:spLocks noChangeAspect="1"/>
          </p:cNvSpPr>
          <p:nvPr/>
        </p:nvSpPr>
        <p:spPr>
          <a:xfrm>
            <a:off x="6926738" y="2505671"/>
            <a:ext cx="184609" cy="184609"/>
          </a:xfrm>
          <a:prstGeom prst="ellipse">
            <a:avLst/>
          </a:prstGeom>
          <a:solidFill>
            <a:srgbClr val="169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9A6F4FE4-363C-C5AD-F2ED-E6B52EABF3D8}"/>
              </a:ext>
            </a:extLst>
          </p:cNvPr>
          <p:cNvSpPr>
            <a:spLocks noChangeAspect="1"/>
          </p:cNvSpPr>
          <p:nvPr/>
        </p:nvSpPr>
        <p:spPr>
          <a:xfrm>
            <a:off x="6926738" y="6898191"/>
            <a:ext cx="184609" cy="184609"/>
          </a:xfrm>
          <a:prstGeom prst="ellipse">
            <a:avLst/>
          </a:prstGeom>
          <a:solidFill>
            <a:srgbClr val="169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979A4B5E-9B1A-E7B4-1579-6A05EC6B7B37}"/>
              </a:ext>
            </a:extLst>
          </p:cNvPr>
          <p:cNvSpPr>
            <a:spLocks noChangeAspect="1"/>
          </p:cNvSpPr>
          <p:nvPr/>
        </p:nvSpPr>
        <p:spPr>
          <a:xfrm>
            <a:off x="5696905" y="7419299"/>
            <a:ext cx="184609" cy="184609"/>
          </a:xfrm>
          <a:prstGeom prst="ellipse">
            <a:avLst/>
          </a:prstGeom>
          <a:solidFill>
            <a:srgbClr val="998C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B7EC693-F800-8D21-AEA3-4701BA285386}"/>
              </a:ext>
            </a:extLst>
          </p:cNvPr>
          <p:cNvSpPr>
            <a:spLocks noChangeAspect="1"/>
          </p:cNvSpPr>
          <p:nvPr/>
        </p:nvSpPr>
        <p:spPr>
          <a:xfrm>
            <a:off x="5696905" y="5313007"/>
            <a:ext cx="184609" cy="184609"/>
          </a:xfrm>
          <a:prstGeom prst="ellipse">
            <a:avLst/>
          </a:prstGeom>
          <a:solidFill>
            <a:srgbClr val="998C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ACE5703A-592E-BCF0-AE99-D54BD5DAEB03}"/>
              </a:ext>
            </a:extLst>
          </p:cNvPr>
          <p:cNvSpPr>
            <a:spLocks noChangeAspect="1"/>
          </p:cNvSpPr>
          <p:nvPr/>
        </p:nvSpPr>
        <p:spPr>
          <a:xfrm>
            <a:off x="5696905" y="4227285"/>
            <a:ext cx="184609" cy="184609"/>
          </a:xfrm>
          <a:prstGeom prst="ellipse">
            <a:avLst/>
          </a:prstGeom>
          <a:solidFill>
            <a:srgbClr val="998C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1C06F7B4-ACC9-6CCE-7F3E-66A81CF2F51F}"/>
              </a:ext>
            </a:extLst>
          </p:cNvPr>
          <p:cNvSpPr>
            <a:spLocks noChangeAspect="1"/>
          </p:cNvSpPr>
          <p:nvPr/>
        </p:nvSpPr>
        <p:spPr>
          <a:xfrm>
            <a:off x="50059" y="13181309"/>
            <a:ext cx="7773987" cy="608416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97CB2708-004A-5DFC-5F47-98F1D0A98544}"/>
              </a:ext>
            </a:extLst>
          </p:cNvPr>
          <p:cNvSpPr txBox="1">
            <a:spLocks noChangeAspect="1"/>
          </p:cNvSpPr>
          <p:nvPr/>
        </p:nvSpPr>
        <p:spPr>
          <a:xfrm>
            <a:off x="485250" y="13262942"/>
            <a:ext cx="7225058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da-DK" sz="1500" u="none" strike="noStrike" dirty="0">
                <a:solidFill>
                  <a:srgbClr val="6B99CC"/>
                </a:solidFill>
                <a:effectLst/>
              </a:rPr>
              <a:t>WIFI </a:t>
            </a:r>
            <a:r>
              <a:rPr lang="da-DK" sz="1500" u="none" strike="noStrike" dirty="0" err="1">
                <a:solidFill>
                  <a:srgbClr val="6B99CC"/>
                </a:solidFill>
                <a:effectLst/>
              </a:rPr>
              <a:t>Name</a:t>
            </a:r>
            <a:r>
              <a:rPr lang="da-DK" sz="1500" dirty="0">
                <a:solidFill>
                  <a:srgbClr val="6B99CC"/>
                </a:solidFill>
              </a:rPr>
              <a:t> </a:t>
            </a:r>
            <a:r>
              <a:rPr lang="da-DK" sz="1500" b="1" u="none" strike="noStrike" dirty="0">
                <a:solidFill>
                  <a:srgbClr val="6B99CC"/>
                </a:solidFill>
                <a:effectLst/>
              </a:rPr>
              <a:t>World </a:t>
            </a:r>
            <a:r>
              <a:rPr lang="da-DK" sz="1500" b="1" u="none" strike="noStrike" dirty="0" err="1">
                <a:solidFill>
                  <a:srgbClr val="6B99CC"/>
                </a:solidFill>
                <a:effectLst/>
              </a:rPr>
              <a:t>Climate</a:t>
            </a:r>
            <a:r>
              <a:rPr lang="da-DK" sz="1500" b="1" u="none" strike="noStrike" dirty="0">
                <a:solidFill>
                  <a:srgbClr val="6B99CC"/>
                </a:solidFill>
                <a:effectLst/>
              </a:rPr>
              <a:t> </a:t>
            </a:r>
            <a:r>
              <a:rPr lang="da-DK" sz="1500" b="1" u="none" strike="noStrike" dirty="0" err="1">
                <a:solidFill>
                  <a:srgbClr val="6B99CC"/>
                </a:solidFill>
                <a:effectLst/>
              </a:rPr>
              <a:t>Summit</a:t>
            </a:r>
            <a:r>
              <a:rPr lang="da-DK" sz="1500" b="1" dirty="0">
                <a:solidFill>
                  <a:srgbClr val="6B99CC"/>
                </a:solidFill>
              </a:rPr>
              <a:t> </a:t>
            </a:r>
            <a:r>
              <a:rPr lang="da-DK" sz="1500" u="none" strike="noStrike" dirty="0">
                <a:solidFill>
                  <a:srgbClr val="6B99CC"/>
                </a:solidFill>
                <a:effectLst/>
              </a:rPr>
              <a:t>Password </a:t>
            </a:r>
            <a:r>
              <a:rPr lang="da-DK" sz="1500" b="1" u="none" strike="noStrike" dirty="0">
                <a:solidFill>
                  <a:srgbClr val="6B99CC"/>
                </a:solidFill>
                <a:effectLst/>
              </a:rPr>
              <a:t>TheInvestmentCOP2023 </a:t>
            </a:r>
          </a:p>
        </p:txBody>
      </p:sp>
    </p:spTree>
    <p:extLst>
      <p:ext uri="{BB962C8B-B14F-4D97-AF65-F5344CB8AC3E}">
        <p14:creationId xmlns:p14="http://schemas.microsoft.com/office/powerpoint/2010/main" val="25495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243">
        <p:fade/>
      </p:transition>
    </mc:Choice>
    <mc:Fallback xmlns="">
      <p:transition spd="med" advTm="25243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F5D126B-D07F-CCFB-FCC8-BAAE5106650B}"/>
              </a:ext>
            </a:extLst>
          </p:cNvPr>
          <p:cNvSpPr>
            <a:spLocks noChangeAspect="1"/>
          </p:cNvSpPr>
          <p:nvPr/>
        </p:nvSpPr>
        <p:spPr>
          <a:xfrm>
            <a:off x="1588" y="0"/>
            <a:ext cx="7773987" cy="14267295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DB93891A-44DC-FB99-0ABC-DE52B5CF6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473" y="3897434"/>
            <a:ext cx="4817358" cy="481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57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7">
        <p:fade/>
      </p:transition>
    </mc:Choice>
    <mc:Fallback xmlns="">
      <p:transition spd="slow" advTm="3587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9B135EE-BFA2-87B8-4DD9-F833AA5B9544}"/>
              </a:ext>
            </a:extLst>
          </p:cNvPr>
          <p:cNvSpPr>
            <a:spLocks noChangeAspect="1"/>
          </p:cNvSpPr>
          <p:nvPr/>
        </p:nvSpPr>
        <p:spPr>
          <a:xfrm>
            <a:off x="1588" y="-687"/>
            <a:ext cx="7773987" cy="13824637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EEAEBD-5AAD-5456-8189-5081B5C9C76D}"/>
              </a:ext>
            </a:extLst>
          </p:cNvPr>
          <p:cNvSpPr/>
          <p:nvPr/>
        </p:nvSpPr>
        <p:spPr>
          <a:xfrm>
            <a:off x="2367" y="0"/>
            <a:ext cx="7773208" cy="13823950"/>
          </a:xfrm>
          <a:prstGeom prst="rect">
            <a:avLst/>
          </a:prstGeom>
          <a:solidFill>
            <a:srgbClr val="23264D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531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4A932DFC-11B3-90E2-D0D6-7E5B55CC4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559" y="1386648"/>
            <a:ext cx="5524319" cy="2757288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C9F0CA01-91B4-8F58-14C6-3678612E2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77571" y="-393710"/>
            <a:ext cx="10404000" cy="10404000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67B9EC80-7525-4A3C-5182-D29015C977F5}"/>
              </a:ext>
            </a:extLst>
          </p:cNvPr>
          <p:cNvSpPr>
            <a:spLocks/>
          </p:cNvSpPr>
          <p:nvPr/>
        </p:nvSpPr>
        <p:spPr>
          <a:xfrm>
            <a:off x="18762040" y="6518266"/>
            <a:ext cx="4320000" cy="4321241"/>
          </a:xfrm>
          <a:prstGeom prst="ellipse">
            <a:avLst/>
          </a:prstGeom>
          <a:solidFill>
            <a:srgbClr val="1695A7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a-DK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5933AC-EE18-0C02-8488-982D46C81007}"/>
              </a:ext>
            </a:extLst>
          </p:cNvPr>
          <p:cNvSpPr txBox="1">
            <a:spLocks noChangeAspect="1"/>
          </p:cNvSpPr>
          <p:nvPr/>
        </p:nvSpPr>
        <p:spPr>
          <a:xfrm>
            <a:off x="19260644" y="7979786"/>
            <a:ext cx="4570312" cy="1049478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3200" b="1" dirty="0">
                <a:solidFill>
                  <a:srgbClr val="D1B98E"/>
                </a:solidFill>
              </a:rPr>
              <a:t>Where Ambition </a:t>
            </a:r>
          </a:p>
          <a:p>
            <a:pPr algn="l" fontAlgn="base">
              <a:lnSpc>
                <a:spcPct val="100000"/>
              </a:lnSpc>
            </a:pPr>
            <a:r>
              <a:rPr lang="en-GB" sz="3200" b="1" dirty="0">
                <a:solidFill>
                  <a:srgbClr val="D1B98E"/>
                </a:solidFill>
              </a:rPr>
              <a:t>Meets Action</a:t>
            </a:r>
          </a:p>
          <a:p>
            <a:pPr algn="l" fontAlgn="base">
              <a:lnSpc>
                <a:spcPct val="100000"/>
              </a:lnSpc>
            </a:pPr>
            <a:endParaRPr lang="en-GB" sz="3200" b="1" dirty="0">
              <a:solidFill>
                <a:srgbClr val="D1B98E"/>
              </a:solidFill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34219CF-D8D1-AB89-6BCC-D3B136F97159}"/>
              </a:ext>
            </a:extLst>
          </p:cNvPr>
          <p:cNvSpPr txBox="1">
            <a:spLocks noChangeAspect="1"/>
          </p:cNvSpPr>
          <p:nvPr/>
        </p:nvSpPr>
        <p:spPr>
          <a:xfrm>
            <a:off x="19260644" y="8960812"/>
            <a:ext cx="3599554" cy="1049478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1400" dirty="0">
                <a:solidFill>
                  <a:schemeClr val="bg1"/>
                </a:solidFill>
              </a:rPr>
              <a:t>The Leading Forum for </a:t>
            </a:r>
          </a:p>
          <a:p>
            <a:pPr algn="l" fontAlgn="base">
              <a:lnSpc>
                <a:spcPct val="100000"/>
              </a:lnSpc>
            </a:pPr>
            <a:r>
              <a:rPr lang="en-GB" sz="1400" dirty="0">
                <a:solidFill>
                  <a:schemeClr val="bg1"/>
                </a:solidFill>
              </a:rPr>
              <a:t>Public-Private Partnerships </a:t>
            </a:r>
          </a:p>
          <a:p>
            <a:pPr algn="l" fontAlgn="base">
              <a:lnSpc>
                <a:spcPct val="100000"/>
              </a:lnSpc>
            </a:pPr>
            <a:r>
              <a:rPr lang="en-GB" sz="1400" dirty="0">
                <a:solidFill>
                  <a:schemeClr val="bg1"/>
                </a:solidFill>
              </a:rPr>
              <a:t>Alongside COP</a:t>
            </a: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31C316ED-16BC-7B9F-5D68-E9E357FA5852}"/>
              </a:ext>
            </a:extLst>
          </p:cNvPr>
          <p:cNvSpPr txBox="1"/>
          <p:nvPr/>
        </p:nvSpPr>
        <p:spPr>
          <a:xfrm>
            <a:off x="18875329" y="7523499"/>
            <a:ext cx="6068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/>
            <a:endParaRPr lang="da-DK" sz="1400" i="0" u="none" strike="noStrike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pPr lvl="1" fontAlgn="base"/>
            <a:r>
              <a:rPr lang="da-DK" sz="1400" i="0" u="none" strike="noStrike" dirty="0">
                <a:solidFill>
                  <a:schemeClr val="bg1"/>
                </a:solidFill>
                <a:effectLst/>
                <a:latin typeface="Poppins" pitchFamily="2" charset="77"/>
                <a:cs typeface="Poppins" pitchFamily="2" charset="77"/>
              </a:rPr>
              <a:t>7-8 December, Conrad, Dubai</a:t>
            </a:r>
          </a:p>
          <a:p>
            <a:pPr lvl="1" fontAlgn="base"/>
            <a:endParaRPr lang="da-DK" sz="1400" i="0" u="none" strike="noStrike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7FFFD23-530A-51BC-4427-0C1C253A2FC1}"/>
              </a:ext>
            </a:extLst>
          </p:cNvPr>
          <p:cNvSpPr txBox="1">
            <a:spLocks noChangeAspect="1"/>
          </p:cNvSpPr>
          <p:nvPr/>
        </p:nvSpPr>
        <p:spPr>
          <a:xfrm>
            <a:off x="1938469" y="3759230"/>
            <a:ext cx="4611550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2800" i="1" dirty="0">
                <a:solidFill>
                  <a:schemeClr val="bg1"/>
                </a:solidFill>
              </a:rPr>
              <a:t>- The investment COP</a:t>
            </a:r>
          </a:p>
        </p:txBody>
      </p:sp>
    </p:spTree>
    <p:extLst>
      <p:ext uri="{BB962C8B-B14F-4D97-AF65-F5344CB8AC3E}">
        <p14:creationId xmlns:p14="http://schemas.microsoft.com/office/powerpoint/2010/main" val="325554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395">
        <p:fade/>
      </p:transition>
    </mc:Choice>
    <mc:Fallback xmlns="">
      <p:transition spd="slow" advTm="33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9B135EE-BFA2-87B8-4DD9-F833AA5B9544}"/>
              </a:ext>
            </a:extLst>
          </p:cNvPr>
          <p:cNvSpPr>
            <a:spLocks noChangeAspect="1"/>
          </p:cNvSpPr>
          <p:nvPr/>
        </p:nvSpPr>
        <p:spPr>
          <a:xfrm>
            <a:off x="1588" y="-687"/>
            <a:ext cx="7773987" cy="13824637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EEAEBD-5AAD-5456-8189-5081B5C9C76D}"/>
              </a:ext>
            </a:extLst>
          </p:cNvPr>
          <p:cNvSpPr/>
          <p:nvPr/>
        </p:nvSpPr>
        <p:spPr>
          <a:xfrm>
            <a:off x="2367" y="0"/>
            <a:ext cx="7773208" cy="13823950"/>
          </a:xfrm>
          <a:prstGeom prst="rect">
            <a:avLst/>
          </a:prstGeom>
          <a:solidFill>
            <a:srgbClr val="23264D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531"/>
          </a:p>
        </p:txBody>
      </p:sp>
      <p:sp>
        <p:nvSpPr>
          <p:cNvPr id="33" name="Tekstfelt 32">
            <a:extLst>
              <a:ext uri="{FF2B5EF4-FFF2-40B4-BE49-F238E27FC236}">
                <a16:creationId xmlns:a16="http://schemas.microsoft.com/office/drawing/2014/main" id="{7F92C896-DCA8-4BEA-D505-059518B4674C}"/>
              </a:ext>
            </a:extLst>
          </p:cNvPr>
          <p:cNvSpPr txBox="1"/>
          <p:nvPr/>
        </p:nvSpPr>
        <p:spPr>
          <a:xfrm>
            <a:off x="-9555952" y="11416437"/>
            <a:ext cx="77739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/>
            <a:endParaRPr lang="da-DK" sz="2400" b="1" i="0" u="none" strike="noStrike" dirty="0">
              <a:solidFill>
                <a:srgbClr val="D1B98E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pPr lvl="1" fontAlgn="base"/>
            <a:r>
              <a:rPr lang="da-DK" sz="2400" b="1" i="0" u="none" strike="noStrike" dirty="0">
                <a:solidFill>
                  <a:srgbClr val="D1B98E"/>
                </a:solidFill>
                <a:effectLst/>
                <a:latin typeface="Poppins" pitchFamily="2" charset="77"/>
                <a:cs typeface="Poppins" pitchFamily="2" charset="77"/>
              </a:rPr>
              <a:t>7-8 December, Conrad, Dubai</a:t>
            </a:r>
          </a:p>
          <a:p>
            <a:pPr lvl="1" fontAlgn="base"/>
            <a:endParaRPr lang="da-DK" sz="2400" b="1" i="0" u="none" strike="noStrike" dirty="0">
              <a:solidFill>
                <a:srgbClr val="D1B98E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4A932DFC-11B3-90E2-D0D6-7E5B55CC4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559" y="1386648"/>
            <a:ext cx="5524319" cy="2757288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C9F0CA01-91B4-8F58-14C6-3678612E2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77571" y="-393710"/>
            <a:ext cx="10404000" cy="10404000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67B9EC80-7525-4A3C-5182-D29015C977F5}"/>
              </a:ext>
            </a:extLst>
          </p:cNvPr>
          <p:cNvSpPr>
            <a:spLocks/>
          </p:cNvSpPr>
          <p:nvPr/>
        </p:nvSpPr>
        <p:spPr>
          <a:xfrm>
            <a:off x="18762040" y="6518266"/>
            <a:ext cx="4320000" cy="4321241"/>
          </a:xfrm>
          <a:prstGeom prst="ellipse">
            <a:avLst/>
          </a:prstGeom>
          <a:solidFill>
            <a:srgbClr val="1695A7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a-DK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5933AC-EE18-0C02-8488-982D46C81007}"/>
              </a:ext>
            </a:extLst>
          </p:cNvPr>
          <p:cNvSpPr txBox="1">
            <a:spLocks noChangeAspect="1"/>
          </p:cNvSpPr>
          <p:nvPr/>
        </p:nvSpPr>
        <p:spPr>
          <a:xfrm>
            <a:off x="19260644" y="7979786"/>
            <a:ext cx="4570312" cy="1049478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3200" b="1" dirty="0">
                <a:solidFill>
                  <a:srgbClr val="D1B98E"/>
                </a:solidFill>
              </a:rPr>
              <a:t>Where Ambition </a:t>
            </a:r>
          </a:p>
          <a:p>
            <a:pPr algn="l" fontAlgn="base">
              <a:lnSpc>
                <a:spcPct val="100000"/>
              </a:lnSpc>
            </a:pPr>
            <a:r>
              <a:rPr lang="en-GB" sz="3200" b="1" dirty="0">
                <a:solidFill>
                  <a:srgbClr val="D1B98E"/>
                </a:solidFill>
              </a:rPr>
              <a:t>Meets Action</a:t>
            </a:r>
          </a:p>
          <a:p>
            <a:pPr algn="l" fontAlgn="base">
              <a:lnSpc>
                <a:spcPct val="100000"/>
              </a:lnSpc>
            </a:pPr>
            <a:endParaRPr lang="en-GB" sz="3200" b="1" dirty="0">
              <a:solidFill>
                <a:srgbClr val="D1B98E"/>
              </a:solidFill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34219CF-D8D1-AB89-6BCC-D3B136F97159}"/>
              </a:ext>
            </a:extLst>
          </p:cNvPr>
          <p:cNvSpPr txBox="1">
            <a:spLocks noChangeAspect="1"/>
          </p:cNvSpPr>
          <p:nvPr/>
        </p:nvSpPr>
        <p:spPr>
          <a:xfrm>
            <a:off x="19260644" y="8960812"/>
            <a:ext cx="3599554" cy="1049478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1400" dirty="0">
                <a:solidFill>
                  <a:schemeClr val="bg1"/>
                </a:solidFill>
              </a:rPr>
              <a:t>The Leading Forum for </a:t>
            </a:r>
          </a:p>
          <a:p>
            <a:pPr algn="l" fontAlgn="base">
              <a:lnSpc>
                <a:spcPct val="100000"/>
              </a:lnSpc>
            </a:pPr>
            <a:r>
              <a:rPr lang="en-GB" sz="1400" dirty="0">
                <a:solidFill>
                  <a:schemeClr val="bg1"/>
                </a:solidFill>
              </a:rPr>
              <a:t>Public-Private Partnerships </a:t>
            </a:r>
          </a:p>
          <a:p>
            <a:pPr algn="l" fontAlgn="base">
              <a:lnSpc>
                <a:spcPct val="100000"/>
              </a:lnSpc>
            </a:pPr>
            <a:r>
              <a:rPr lang="en-GB" sz="1400" dirty="0">
                <a:solidFill>
                  <a:schemeClr val="bg1"/>
                </a:solidFill>
              </a:rPr>
              <a:t>Alongside COP</a:t>
            </a: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31C316ED-16BC-7B9F-5D68-E9E357FA5852}"/>
              </a:ext>
            </a:extLst>
          </p:cNvPr>
          <p:cNvSpPr txBox="1"/>
          <p:nvPr/>
        </p:nvSpPr>
        <p:spPr>
          <a:xfrm>
            <a:off x="18875329" y="7523499"/>
            <a:ext cx="6068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/>
            <a:endParaRPr lang="da-DK" sz="1400" i="0" u="none" strike="noStrike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pPr lvl="1" fontAlgn="base"/>
            <a:r>
              <a:rPr lang="da-DK" sz="1400" i="0" u="none" strike="noStrike" dirty="0">
                <a:solidFill>
                  <a:schemeClr val="bg1"/>
                </a:solidFill>
                <a:effectLst/>
                <a:latin typeface="Poppins" pitchFamily="2" charset="77"/>
                <a:cs typeface="Poppins" pitchFamily="2" charset="77"/>
              </a:rPr>
              <a:t>7-8 December, Conrad, Dubai</a:t>
            </a:r>
          </a:p>
          <a:p>
            <a:pPr lvl="1" fontAlgn="base"/>
            <a:endParaRPr lang="da-DK" sz="1400" i="0" u="none" strike="noStrike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59D048D-6874-5AC7-76B7-9E491A894FBE}"/>
              </a:ext>
            </a:extLst>
          </p:cNvPr>
          <p:cNvSpPr>
            <a:spLocks noChangeAspect="1"/>
          </p:cNvSpPr>
          <p:nvPr/>
        </p:nvSpPr>
        <p:spPr>
          <a:xfrm>
            <a:off x="1052268" y="6560106"/>
            <a:ext cx="5760000" cy="5760000"/>
          </a:xfrm>
          <a:prstGeom prst="ellipse">
            <a:avLst/>
          </a:prstGeom>
          <a:solidFill>
            <a:srgbClr val="169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a-DK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7672D14-CFC3-AB30-11A0-BBA2BA6FB0EF}"/>
              </a:ext>
            </a:extLst>
          </p:cNvPr>
          <p:cNvSpPr txBox="1">
            <a:spLocks noChangeAspect="1"/>
          </p:cNvSpPr>
          <p:nvPr/>
        </p:nvSpPr>
        <p:spPr>
          <a:xfrm>
            <a:off x="1691052" y="8538294"/>
            <a:ext cx="5855232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4000" b="1" dirty="0">
                <a:solidFill>
                  <a:srgbClr val="D1B98E"/>
                </a:solidFill>
              </a:rPr>
              <a:t>Where Ambition </a:t>
            </a:r>
          </a:p>
          <a:p>
            <a:pPr algn="l" fontAlgn="base">
              <a:lnSpc>
                <a:spcPct val="100000"/>
              </a:lnSpc>
            </a:pPr>
            <a:r>
              <a:rPr lang="en-GB" sz="4000" b="1" dirty="0">
                <a:solidFill>
                  <a:srgbClr val="D1B98E"/>
                </a:solidFill>
              </a:rPr>
              <a:t>Meets Action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174025-4AB9-F184-8096-970468EB3F56}"/>
              </a:ext>
            </a:extLst>
          </p:cNvPr>
          <p:cNvSpPr txBox="1">
            <a:spLocks noChangeAspect="1"/>
          </p:cNvSpPr>
          <p:nvPr/>
        </p:nvSpPr>
        <p:spPr>
          <a:xfrm>
            <a:off x="1691052" y="9870407"/>
            <a:ext cx="4611550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1800" dirty="0">
                <a:solidFill>
                  <a:schemeClr val="bg1"/>
                </a:solidFill>
              </a:rPr>
              <a:t>The Leading Forum for </a:t>
            </a:r>
          </a:p>
          <a:p>
            <a:pPr algn="l" fontAlgn="base">
              <a:lnSpc>
                <a:spcPct val="100000"/>
              </a:lnSpc>
            </a:pPr>
            <a:r>
              <a:rPr lang="en-GB" sz="1800" dirty="0">
                <a:solidFill>
                  <a:schemeClr val="bg1"/>
                </a:solidFill>
              </a:rPr>
              <a:t>Public-Private Partnerships </a:t>
            </a:r>
          </a:p>
          <a:p>
            <a:pPr algn="l" fontAlgn="base">
              <a:lnSpc>
                <a:spcPct val="100000"/>
              </a:lnSpc>
            </a:pPr>
            <a:r>
              <a:rPr lang="en-GB" sz="1800" dirty="0">
                <a:solidFill>
                  <a:schemeClr val="bg1"/>
                </a:solidFill>
              </a:rPr>
              <a:t>Alongside COP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0337FFE-7318-8071-9638-7028F66AB483}"/>
              </a:ext>
            </a:extLst>
          </p:cNvPr>
          <p:cNvSpPr txBox="1"/>
          <p:nvPr/>
        </p:nvSpPr>
        <p:spPr>
          <a:xfrm>
            <a:off x="1197408" y="7925413"/>
            <a:ext cx="7773987" cy="693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/>
            <a:endParaRPr lang="da-DK" sz="2000" i="0" u="none" strike="noStrike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pPr lvl="1" fontAlgn="base"/>
            <a:r>
              <a:rPr lang="da-DK" i="0" u="none" strike="noStrike" dirty="0">
                <a:solidFill>
                  <a:schemeClr val="bg1"/>
                </a:solidFill>
                <a:effectLst/>
                <a:latin typeface="Poppins" pitchFamily="2" charset="77"/>
                <a:cs typeface="Poppins" pitchFamily="2" charset="77"/>
              </a:rPr>
              <a:t>7-8 December, Conrad, Dubai</a:t>
            </a:r>
          </a:p>
          <a:p>
            <a:pPr lvl="1" fontAlgn="base"/>
            <a:endParaRPr lang="da-DK" sz="2000" i="0" u="none" strike="noStrike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9F2A39D-79B1-1383-0A64-2A81DFC8D7D7}"/>
              </a:ext>
            </a:extLst>
          </p:cNvPr>
          <p:cNvSpPr txBox="1">
            <a:spLocks noChangeAspect="1"/>
          </p:cNvSpPr>
          <p:nvPr/>
        </p:nvSpPr>
        <p:spPr>
          <a:xfrm>
            <a:off x="1938469" y="3759230"/>
            <a:ext cx="4611550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2800" i="1" dirty="0">
                <a:solidFill>
                  <a:schemeClr val="bg1"/>
                </a:solidFill>
              </a:rPr>
              <a:t>- The investment COP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352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36">
        <p:fade/>
      </p:transition>
    </mc:Choice>
    <mc:Fallback xmlns="">
      <p:transition spd="slow" advTm="66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F5D126B-D07F-CCFB-FCC8-BAAE5106650B}"/>
              </a:ext>
            </a:extLst>
          </p:cNvPr>
          <p:cNvSpPr>
            <a:spLocks noChangeAspect="1"/>
          </p:cNvSpPr>
          <p:nvPr/>
        </p:nvSpPr>
        <p:spPr>
          <a:xfrm>
            <a:off x="1588" y="0"/>
            <a:ext cx="7773987" cy="14267295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DB93891A-44DC-FB99-0ABC-DE52B5CF6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473" y="3897434"/>
            <a:ext cx="4817358" cy="481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28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51">
        <p:fade/>
      </p:transition>
    </mc:Choice>
    <mc:Fallback xmlns="">
      <p:transition spd="slow" advTm="6551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kstfelt 25">
            <a:extLst>
              <a:ext uri="{FF2B5EF4-FFF2-40B4-BE49-F238E27FC236}">
                <a16:creationId xmlns:a16="http://schemas.microsoft.com/office/drawing/2014/main" id="{026F8DBE-161F-942E-2BAD-793CC11004FA}"/>
              </a:ext>
            </a:extLst>
          </p:cNvPr>
          <p:cNvSpPr txBox="1"/>
          <p:nvPr/>
        </p:nvSpPr>
        <p:spPr>
          <a:xfrm>
            <a:off x="1335314" y="904535"/>
            <a:ext cx="77739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/>
            <a:r>
              <a:rPr lang="da-DK" sz="2400" b="1" i="0" u="none" strike="noStrike" dirty="0">
                <a:solidFill>
                  <a:srgbClr val="D1B98E"/>
                </a:solidFill>
                <a:effectLst/>
                <a:latin typeface="Poppins" pitchFamily="2" charset="77"/>
                <a:cs typeface="Poppins" pitchFamily="2" charset="77"/>
              </a:rPr>
              <a:t>Partners of </a:t>
            </a:r>
          </a:p>
          <a:p>
            <a:pPr lvl="1" fontAlgn="base"/>
            <a:r>
              <a:rPr lang="da-DK" sz="2400" b="1" i="0" u="none" strike="noStrike" dirty="0">
                <a:solidFill>
                  <a:srgbClr val="D1B98E"/>
                </a:solidFill>
                <a:effectLst/>
                <a:latin typeface="Poppins" pitchFamily="2" charset="77"/>
                <a:cs typeface="Poppins" pitchFamily="2" charset="77"/>
              </a:rPr>
              <a:t>World </a:t>
            </a:r>
            <a:r>
              <a:rPr lang="da-DK" sz="2400" b="1" i="0" u="none" strike="noStrike" dirty="0" err="1">
                <a:solidFill>
                  <a:srgbClr val="D1B98E"/>
                </a:solidFill>
                <a:effectLst/>
                <a:latin typeface="Poppins" pitchFamily="2" charset="77"/>
                <a:cs typeface="Poppins" pitchFamily="2" charset="77"/>
              </a:rPr>
              <a:t>Climate</a:t>
            </a:r>
            <a:r>
              <a:rPr lang="da-DK" sz="2400" b="1" i="0" u="none" strike="noStrike" dirty="0">
                <a:solidFill>
                  <a:srgbClr val="D1B98E"/>
                </a:solidFill>
                <a:effectLst/>
                <a:latin typeface="Poppins" pitchFamily="2" charset="77"/>
                <a:cs typeface="Poppins" pitchFamily="2" charset="77"/>
              </a:rPr>
              <a:t> </a:t>
            </a:r>
            <a:r>
              <a:rPr lang="da-DK" sz="2400" b="1" i="0" u="none" strike="noStrike" dirty="0" err="1">
                <a:solidFill>
                  <a:srgbClr val="D1B98E"/>
                </a:solidFill>
                <a:effectLst/>
                <a:latin typeface="Poppins" pitchFamily="2" charset="77"/>
                <a:cs typeface="Poppins" pitchFamily="2" charset="77"/>
              </a:rPr>
              <a:t>Summit</a:t>
            </a:r>
            <a:endParaRPr lang="da-DK" sz="2400" b="1" i="0" u="none" strike="noStrike" dirty="0">
              <a:solidFill>
                <a:srgbClr val="D1B98E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985642E6-939E-105F-B6FD-0349BE5EF288}"/>
              </a:ext>
            </a:extLst>
          </p:cNvPr>
          <p:cNvSpPr>
            <a:spLocks noChangeAspect="1"/>
          </p:cNvSpPr>
          <p:nvPr/>
        </p:nvSpPr>
        <p:spPr>
          <a:xfrm>
            <a:off x="1588" y="-687"/>
            <a:ext cx="7773987" cy="13824637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E54F6B60-5CBF-5180-7D29-9E2354E24331}"/>
              </a:ext>
            </a:extLst>
          </p:cNvPr>
          <p:cNvSpPr/>
          <p:nvPr/>
        </p:nvSpPr>
        <p:spPr>
          <a:xfrm>
            <a:off x="-1116920" y="2157513"/>
            <a:ext cx="10009414" cy="100094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456CA9-A98A-2528-2602-674C400A75C4}"/>
              </a:ext>
            </a:extLst>
          </p:cNvPr>
          <p:cNvSpPr/>
          <p:nvPr/>
        </p:nvSpPr>
        <p:spPr>
          <a:xfrm>
            <a:off x="-6577" y="6439717"/>
            <a:ext cx="7775575" cy="2893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531"/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id="{14C6A91D-AAF7-5123-F14E-68FAC8A4AA39}"/>
              </a:ext>
            </a:extLst>
          </p:cNvPr>
          <p:cNvSpPr/>
          <p:nvPr/>
        </p:nvSpPr>
        <p:spPr>
          <a:xfrm>
            <a:off x="-6577" y="9320080"/>
            <a:ext cx="7775575" cy="2893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531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E9127C21-70A2-42B6-967A-A4E376BF465A}"/>
              </a:ext>
            </a:extLst>
          </p:cNvPr>
          <p:cNvSpPr/>
          <p:nvPr/>
        </p:nvSpPr>
        <p:spPr>
          <a:xfrm>
            <a:off x="-12927" y="6546265"/>
            <a:ext cx="7781925" cy="564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5" name="Billede 24">
            <a:extLst>
              <a:ext uri="{FF2B5EF4-FFF2-40B4-BE49-F238E27FC236}">
                <a16:creationId xmlns:a16="http://schemas.microsoft.com/office/drawing/2014/main" id="{35D3E947-689E-AEFC-1761-22348B09D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81" y="538413"/>
            <a:ext cx="1080000" cy="1080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F3773E35-9073-598D-E1BE-5A80067DDD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51010" y="7242556"/>
            <a:ext cx="7342426" cy="2708668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46F98948-CA29-7E62-E531-D259C362D2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43423" y="4121402"/>
            <a:ext cx="7450013" cy="2635029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6AD71B46-4DDB-0071-B92E-E711369B3FF7}"/>
              </a:ext>
            </a:extLst>
          </p:cNvPr>
          <p:cNvSpPr txBox="1"/>
          <p:nvPr/>
        </p:nvSpPr>
        <p:spPr>
          <a:xfrm>
            <a:off x="-18565" y="3371927"/>
            <a:ext cx="77739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da-DK" sz="2400" b="1" i="0" u="none" strike="noStrike" dirty="0">
                <a:solidFill>
                  <a:srgbClr val="23264D"/>
                </a:solidFill>
                <a:effectLst/>
                <a:latin typeface="Poppins" pitchFamily="2" charset="77"/>
                <a:cs typeface="Poppins" pitchFamily="2" charset="77"/>
              </a:rPr>
              <a:t>Partners of World </a:t>
            </a:r>
            <a:r>
              <a:rPr lang="da-DK" sz="2400" b="1" i="0" u="none" strike="noStrike" dirty="0" err="1">
                <a:solidFill>
                  <a:srgbClr val="23264D"/>
                </a:solidFill>
                <a:effectLst/>
                <a:latin typeface="Poppins" pitchFamily="2" charset="77"/>
                <a:cs typeface="Poppins" pitchFamily="2" charset="77"/>
              </a:rPr>
              <a:t>Climate</a:t>
            </a:r>
            <a:r>
              <a:rPr lang="da-DK" sz="2400" b="1" i="0" u="none" strike="noStrike" dirty="0">
                <a:solidFill>
                  <a:srgbClr val="23264D"/>
                </a:solidFill>
                <a:effectLst/>
                <a:latin typeface="Poppins" pitchFamily="2" charset="77"/>
                <a:cs typeface="Poppins" pitchFamily="2" charset="77"/>
              </a:rPr>
              <a:t> </a:t>
            </a:r>
            <a:r>
              <a:rPr lang="da-DK" sz="2400" b="1" i="0" u="none" strike="noStrike" dirty="0" err="1">
                <a:solidFill>
                  <a:srgbClr val="23264D"/>
                </a:solidFill>
                <a:effectLst/>
                <a:latin typeface="Poppins" pitchFamily="2" charset="77"/>
                <a:cs typeface="Poppins" pitchFamily="2" charset="77"/>
              </a:rPr>
              <a:t>Summit</a:t>
            </a:r>
            <a:endParaRPr lang="da-DK" sz="2400" b="1" i="0" u="none" strike="noStrike" dirty="0">
              <a:solidFill>
                <a:srgbClr val="23264D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1883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07">
        <p:fade/>
      </p:transition>
    </mc:Choice>
    <mc:Fallback xmlns="">
      <p:transition spd="slow" advTm="272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0" fill="hold"/>
                                        <p:tgtEl>
                                          <p:spTgt spid="2"/>
                                        </p:tgtEl>
                                      </p:cBhvr>
                                      <p:by x="175000" y="1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F5D126B-D07F-CCFB-FCC8-BAAE5106650B}"/>
              </a:ext>
            </a:extLst>
          </p:cNvPr>
          <p:cNvSpPr>
            <a:spLocks noChangeAspect="1"/>
          </p:cNvSpPr>
          <p:nvPr/>
        </p:nvSpPr>
        <p:spPr>
          <a:xfrm>
            <a:off x="1588" y="0"/>
            <a:ext cx="7773987" cy="14267295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DB93891A-44DC-FB99-0ABC-DE52B5CF6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473" y="3897434"/>
            <a:ext cx="4817358" cy="481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2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0">
        <p:fade/>
      </p:transition>
    </mc:Choice>
    <mc:Fallback xmlns="">
      <p:transition spd="slow" advTm="318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9B135EE-BFA2-87B8-4DD9-F833AA5B9544}"/>
              </a:ext>
            </a:extLst>
          </p:cNvPr>
          <p:cNvSpPr>
            <a:spLocks noChangeAspect="1"/>
          </p:cNvSpPr>
          <p:nvPr/>
        </p:nvSpPr>
        <p:spPr>
          <a:xfrm>
            <a:off x="1588" y="0"/>
            <a:ext cx="7773987" cy="13824637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4AEEAEBD-5AAD-5456-8189-5081B5C9C76D}"/>
              </a:ext>
            </a:extLst>
          </p:cNvPr>
          <p:cNvSpPr/>
          <p:nvPr/>
        </p:nvSpPr>
        <p:spPr>
          <a:xfrm>
            <a:off x="2367" y="0"/>
            <a:ext cx="7773208" cy="13823950"/>
          </a:xfrm>
          <a:prstGeom prst="rect">
            <a:avLst/>
          </a:prstGeom>
          <a:solidFill>
            <a:srgbClr val="23264D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531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EA020516-ECD9-F14C-9742-BED8B7E68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0179" y="-393711"/>
            <a:ext cx="10403999" cy="10403999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67B9EC80-7525-4A3C-5182-D29015C977F5}"/>
              </a:ext>
            </a:extLst>
          </p:cNvPr>
          <p:cNvSpPr>
            <a:spLocks/>
          </p:cNvSpPr>
          <p:nvPr/>
        </p:nvSpPr>
        <p:spPr>
          <a:xfrm>
            <a:off x="18762040" y="6518266"/>
            <a:ext cx="4320000" cy="4321241"/>
          </a:xfrm>
          <a:prstGeom prst="ellipse">
            <a:avLst/>
          </a:prstGeom>
          <a:solidFill>
            <a:srgbClr val="1695A7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a-DK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5933AC-EE18-0C02-8488-982D46C81007}"/>
              </a:ext>
            </a:extLst>
          </p:cNvPr>
          <p:cNvSpPr txBox="1">
            <a:spLocks noChangeAspect="1"/>
          </p:cNvSpPr>
          <p:nvPr/>
        </p:nvSpPr>
        <p:spPr>
          <a:xfrm>
            <a:off x="19260644" y="7979786"/>
            <a:ext cx="4570312" cy="1049478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3200" b="1" dirty="0">
                <a:solidFill>
                  <a:srgbClr val="D1B98E"/>
                </a:solidFill>
              </a:rPr>
              <a:t>Where Ambition </a:t>
            </a:r>
          </a:p>
          <a:p>
            <a:pPr algn="l" fontAlgn="base">
              <a:lnSpc>
                <a:spcPct val="100000"/>
              </a:lnSpc>
            </a:pPr>
            <a:r>
              <a:rPr lang="en-GB" sz="3200" b="1" dirty="0">
                <a:solidFill>
                  <a:srgbClr val="D1B98E"/>
                </a:solidFill>
              </a:rPr>
              <a:t>Meets Action</a:t>
            </a:r>
          </a:p>
          <a:p>
            <a:pPr algn="l" fontAlgn="base">
              <a:lnSpc>
                <a:spcPct val="100000"/>
              </a:lnSpc>
            </a:pPr>
            <a:endParaRPr lang="en-GB" sz="3200" b="1" dirty="0">
              <a:solidFill>
                <a:srgbClr val="D1B98E"/>
              </a:solidFill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34219CF-D8D1-AB89-6BCC-D3B136F97159}"/>
              </a:ext>
            </a:extLst>
          </p:cNvPr>
          <p:cNvSpPr txBox="1">
            <a:spLocks noChangeAspect="1"/>
          </p:cNvSpPr>
          <p:nvPr/>
        </p:nvSpPr>
        <p:spPr>
          <a:xfrm>
            <a:off x="19260644" y="8960812"/>
            <a:ext cx="3599554" cy="1049478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1400" dirty="0">
                <a:solidFill>
                  <a:schemeClr val="bg1"/>
                </a:solidFill>
              </a:rPr>
              <a:t>The Leading Forum for </a:t>
            </a:r>
          </a:p>
          <a:p>
            <a:pPr algn="l" fontAlgn="base">
              <a:lnSpc>
                <a:spcPct val="100000"/>
              </a:lnSpc>
            </a:pPr>
            <a:r>
              <a:rPr lang="en-GB" sz="1400" dirty="0">
                <a:solidFill>
                  <a:schemeClr val="bg1"/>
                </a:solidFill>
              </a:rPr>
              <a:t>Public-Private Partnerships </a:t>
            </a:r>
          </a:p>
          <a:p>
            <a:pPr algn="l" fontAlgn="base">
              <a:lnSpc>
                <a:spcPct val="100000"/>
              </a:lnSpc>
            </a:pPr>
            <a:r>
              <a:rPr lang="en-GB" sz="1400" dirty="0">
                <a:solidFill>
                  <a:schemeClr val="bg1"/>
                </a:solidFill>
              </a:rPr>
              <a:t>Alongside COP</a:t>
            </a: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31C316ED-16BC-7B9F-5D68-E9E357FA5852}"/>
              </a:ext>
            </a:extLst>
          </p:cNvPr>
          <p:cNvSpPr txBox="1"/>
          <p:nvPr/>
        </p:nvSpPr>
        <p:spPr>
          <a:xfrm>
            <a:off x="18875329" y="7523499"/>
            <a:ext cx="6068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/>
            <a:endParaRPr lang="da-DK" sz="1400" i="0" u="none" strike="noStrike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pPr lvl="1" fontAlgn="base"/>
            <a:r>
              <a:rPr lang="da-DK" sz="1400" i="0" u="none" strike="noStrike" dirty="0">
                <a:solidFill>
                  <a:schemeClr val="bg1"/>
                </a:solidFill>
                <a:effectLst/>
                <a:latin typeface="Poppins" pitchFamily="2" charset="77"/>
                <a:cs typeface="Poppins" pitchFamily="2" charset="77"/>
              </a:rPr>
              <a:t>7-8 December, Conrad, Dubai</a:t>
            </a:r>
          </a:p>
          <a:p>
            <a:pPr lvl="1" fontAlgn="base"/>
            <a:endParaRPr lang="da-DK" sz="1400" i="0" u="none" strike="noStrike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7FFFD23-530A-51BC-4427-0C1C253A2FC1}"/>
              </a:ext>
            </a:extLst>
          </p:cNvPr>
          <p:cNvSpPr txBox="1">
            <a:spLocks noChangeAspect="1"/>
          </p:cNvSpPr>
          <p:nvPr/>
        </p:nvSpPr>
        <p:spPr>
          <a:xfrm>
            <a:off x="1938469" y="3759230"/>
            <a:ext cx="4611550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2800" i="1" dirty="0">
                <a:solidFill>
                  <a:schemeClr val="bg1"/>
                </a:solidFill>
              </a:rPr>
              <a:t>- The investment COP</a:t>
            </a:r>
          </a:p>
        </p:txBody>
      </p:sp>
    </p:spTree>
    <p:extLst>
      <p:ext uri="{BB962C8B-B14F-4D97-AF65-F5344CB8AC3E}">
        <p14:creationId xmlns:p14="http://schemas.microsoft.com/office/powerpoint/2010/main" val="131697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154">
        <p:fade/>
      </p:transition>
    </mc:Choice>
    <mc:Fallback xmlns="">
      <p:transition spd="slow" advTm="31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9B135EE-BFA2-87B8-4DD9-F833AA5B9544}"/>
              </a:ext>
            </a:extLst>
          </p:cNvPr>
          <p:cNvSpPr>
            <a:spLocks noChangeAspect="1"/>
          </p:cNvSpPr>
          <p:nvPr/>
        </p:nvSpPr>
        <p:spPr>
          <a:xfrm>
            <a:off x="1588" y="-687"/>
            <a:ext cx="7773987" cy="13824637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59B45F0E-80E3-9788-6257-5BAE0E955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70179" y="-393711"/>
            <a:ext cx="10403999" cy="10403999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259D048D-6874-5AC7-76B7-9E491A894FBE}"/>
              </a:ext>
            </a:extLst>
          </p:cNvPr>
          <p:cNvSpPr>
            <a:spLocks noChangeAspect="1"/>
          </p:cNvSpPr>
          <p:nvPr/>
        </p:nvSpPr>
        <p:spPr>
          <a:xfrm>
            <a:off x="1052268" y="6560106"/>
            <a:ext cx="5760000" cy="5760000"/>
          </a:xfrm>
          <a:prstGeom prst="ellipse">
            <a:avLst/>
          </a:prstGeom>
          <a:solidFill>
            <a:srgbClr val="999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a-DK" dirty="0"/>
          </a:p>
        </p:txBody>
      </p:sp>
      <p:sp>
        <p:nvSpPr>
          <p:cNvPr id="33" name="Tekstfelt 32">
            <a:extLst>
              <a:ext uri="{FF2B5EF4-FFF2-40B4-BE49-F238E27FC236}">
                <a16:creationId xmlns:a16="http://schemas.microsoft.com/office/drawing/2014/main" id="{7F92C896-DCA8-4BEA-D505-059518B4674C}"/>
              </a:ext>
            </a:extLst>
          </p:cNvPr>
          <p:cNvSpPr txBox="1"/>
          <p:nvPr/>
        </p:nvSpPr>
        <p:spPr>
          <a:xfrm>
            <a:off x="-9555952" y="11416437"/>
            <a:ext cx="77739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/>
            <a:endParaRPr lang="da-DK" sz="2400" b="1" i="0" u="none" strike="noStrike" dirty="0">
              <a:solidFill>
                <a:srgbClr val="D1B98E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pPr lvl="1" fontAlgn="base"/>
            <a:r>
              <a:rPr lang="da-DK" sz="2400" b="1" i="0" u="none" strike="noStrike" dirty="0">
                <a:solidFill>
                  <a:srgbClr val="D1B98E"/>
                </a:solidFill>
                <a:effectLst/>
                <a:latin typeface="Poppins" pitchFamily="2" charset="77"/>
                <a:cs typeface="Poppins" pitchFamily="2" charset="77"/>
              </a:rPr>
              <a:t>7-8 December, Conrad, Dubai</a:t>
            </a:r>
          </a:p>
          <a:p>
            <a:pPr lvl="1" fontAlgn="base"/>
            <a:endParaRPr lang="da-DK" sz="2400" b="1" i="0" u="none" strike="noStrike" dirty="0">
              <a:solidFill>
                <a:srgbClr val="D1B98E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7672D14-CFC3-AB30-11A0-BBA2BA6FB0EF}"/>
              </a:ext>
            </a:extLst>
          </p:cNvPr>
          <p:cNvSpPr txBox="1">
            <a:spLocks noChangeAspect="1"/>
          </p:cNvSpPr>
          <p:nvPr/>
        </p:nvSpPr>
        <p:spPr>
          <a:xfrm>
            <a:off x="1691052" y="8538294"/>
            <a:ext cx="5855232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4000" b="1" dirty="0">
                <a:solidFill>
                  <a:srgbClr val="D1B98E"/>
                </a:solidFill>
              </a:rPr>
              <a:t>Where Ambition </a:t>
            </a:r>
          </a:p>
          <a:p>
            <a:pPr algn="l" fontAlgn="base">
              <a:lnSpc>
                <a:spcPct val="100000"/>
              </a:lnSpc>
            </a:pPr>
            <a:r>
              <a:rPr lang="en-GB" sz="4000" b="1" dirty="0">
                <a:solidFill>
                  <a:srgbClr val="D1B98E"/>
                </a:solidFill>
              </a:rPr>
              <a:t>Meets Action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174025-4AB9-F184-8096-970468EB3F56}"/>
              </a:ext>
            </a:extLst>
          </p:cNvPr>
          <p:cNvSpPr txBox="1">
            <a:spLocks noChangeAspect="1"/>
          </p:cNvSpPr>
          <p:nvPr/>
        </p:nvSpPr>
        <p:spPr>
          <a:xfrm>
            <a:off x="1691052" y="9870407"/>
            <a:ext cx="4611550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1800" dirty="0">
                <a:solidFill>
                  <a:schemeClr val="bg1"/>
                </a:solidFill>
              </a:rPr>
              <a:t>The Leading Forum for </a:t>
            </a:r>
          </a:p>
          <a:p>
            <a:pPr algn="l" fontAlgn="base">
              <a:lnSpc>
                <a:spcPct val="100000"/>
              </a:lnSpc>
            </a:pPr>
            <a:r>
              <a:rPr lang="en-GB" sz="1800" dirty="0">
                <a:solidFill>
                  <a:schemeClr val="bg1"/>
                </a:solidFill>
              </a:rPr>
              <a:t>Public-Private Partnerships </a:t>
            </a:r>
          </a:p>
          <a:p>
            <a:pPr algn="l" fontAlgn="base">
              <a:lnSpc>
                <a:spcPct val="100000"/>
              </a:lnSpc>
            </a:pPr>
            <a:r>
              <a:rPr lang="en-GB" sz="1800" dirty="0">
                <a:solidFill>
                  <a:schemeClr val="bg1"/>
                </a:solidFill>
              </a:rPr>
              <a:t>Alongside COP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0337FFE-7318-8071-9638-7028F66AB483}"/>
              </a:ext>
            </a:extLst>
          </p:cNvPr>
          <p:cNvSpPr txBox="1"/>
          <p:nvPr/>
        </p:nvSpPr>
        <p:spPr>
          <a:xfrm>
            <a:off x="1197408" y="7925413"/>
            <a:ext cx="7773987" cy="693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/>
            <a:endParaRPr lang="da-DK" sz="2000" i="0" u="none" strike="noStrike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pPr lvl="1" fontAlgn="base"/>
            <a:r>
              <a:rPr lang="da-DK" i="0" u="none" strike="noStrike" dirty="0">
                <a:solidFill>
                  <a:schemeClr val="bg1"/>
                </a:solidFill>
                <a:effectLst/>
                <a:latin typeface="Poppins" pitchFamily="2" charset="77"/>
                <a:cs typeface="Poppins" pitchFamily="2" charset="77"/>
              </a:rPr>
              <a:t>7-8 December, Conrad, Dubai</a:t>
            </a:r>
          </a:p>
          <a:p>
            <a:pPr lvl="1" fontAlgn="base"/>
            <a:endParaRPr lang="da-DK" sz="2000" i="0" u="none" strike="noStrike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9F2A39D-79B1-1383-0A64-2A81DFC8D7D7}"/>
              </a:ext>
            </a:extLst>
          </p:cNvPr>
          <p:cNvSpPr txBox="1">
            <a:spLocks noChangeAspect="1"/>
          </p:cNvSpPr>
          <p:nvPr/>
        </p:nvSpPr>
        <p:spPr>
          <a:xfrm>
            <a:off x="1938469" y="3759230"/>
            <a:ext cx="4611550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2800" i="1" dirty="0">
                <a:solidFill>
                  <a:schemeClr val="bg1"/>
                </a:solidFill>
              </a:rPr>
              <a:t>- The investment COP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128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93">
        <p:fade/>
      </p:transition>
    </mc:Choice>
    <mc:Fallback xmlns="">
      <p:transition spd="slow" advTm="67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F5D126B-D07F-CCFB-FCC8-BAAE5106650B}"/>
              </a:ext>
            </a:extLst>
          </p:cNvPr>
          <p:cNvSpPr>
            <a:spLocks noChangeAspect="1"/>
          </p:cNvSpPr>
          <p:nvPr/>
        </p:nvSpPr>
        <p:spPr>
          <a:xfrm>
            <a:off x="1588" y="0"/>
            <a:ext cx="7773987" cy="14267295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DB93891A-44DC-FB99-0ABC-DE52B5CF6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473" y="3897434"/>
            <a:ext cx="4817358" cy="481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1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9">
        <p:fade/>
      </p:transition>
    </mc:Choice>
    <mc:Fallback xmlns="">
      <p:transition spd="slow" advTm="6219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F5D126B-D07F-CCFB-FCC8-BAAE5106650B}"/>
              </a:ext>
            </a:extLst>
          </p:cNvPr>
          <p:cNvSpPr>
            <a:spLocks noChangeAspect="1"/>
          </p:cNvSpPr>
          <p:nvPr/>
        </p:nvSpPr>
        <p:spPr>
          <a:xfrm>
            <a:off x="1588" y="0"/>
            <a:ext cx="7773987" cy="14267295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pic>
        <p:nvPicPr>
          <p:cNvPr id="18" name="Picture 16">
            <a:extLst>
              <a:ext uri="{FF2B5EF4-FFF2-40B4-BE49-F238E27FC236}">
                <a16:creationId xmlns:a16="http://schemas.microsoft.com/office/drawing/2014/main" id="{DEC7EE49-3122-92F6-598F-B7EC88B5A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196" y="4644990"/>
            <a:ext cx="5459591" cy="2266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8BA715-CF58-24AA-8C5F-1D11D30EF102}"/>
              </a:ext>
            </a:extLst>
          </p:cNvPr>
          <p:cNvSpPr txBox="1">
            <a:spLocks noChangeAspect="1"/>
          </p:cNvSpPr>
          <p:nvPr/>
        </p:nvSpPr>
        <p:spPr>
          <a:xfrm>
            <a:off x="1147030" y="11148364"/>
            <a:ext cx="5781921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da-DK" sz="2500" u="none" strike="noStrike" dirty="0">
                <a:solidFill>
                  <a:srgbClr val="6B99CC"/>
                </a:solidFill>
                <a:effectLst/>
              </a:rPr>
              <a:t>WIFI </a:t>
            </a:r>
            <a:r>
              <a:rPr lang="da-DK" sz="2500" u="none" strike="noStrike" dirty="0" err="1">
                <a:solidFill>
                  <a:srgbClr val="6B99CC"/>
                </a:solidFill>
                <a:effectLst/>
              </a:rPr>
              <a:t>Name</a:t>
            </a:r>
            <a:r>
              <a:rPr lang="da-DK" sz="2500" dirty="0">
                <a:solidFill>
                  <a:srgbClr val="6B99CC"/>
                </a:solidFill>
              </a:rPr>
              <a:t> </a:t>
            </a:r>
            <a:r>
              <a:rPr lang="da-DK" sz="2500" b="1" u="none" strike="noStrike" dirty="0">
                <a:solidFill>
                  <a:srgbClr val="6B99CC"/>
                </a:solidFill>
                <a:effectLst/>
              </a:rPr>
              <a:t>World </a:t>
            </a:r>
            <a:r>
              <a:rPr lang="da-DK" sz="2500" b="1" u="none" strike="noStrike" dirty="0" err="1">
                <a:solidFill>
                  <a:srgbClr val="6B99CC"/>
                </a:solidFill>
                <a:effectLst/>
              </a:rPr>
              <a:t>Climate</a:t>
            </a:r>
            <a:r>
              <a:rPr lang="da-DK" sz="2500" b="1" u="none" strike="noStrike" dirty="0">
                <a:solidFill>
                  <a:srgbClr val="6B99CC"/>
                </a:solidFill>
                <a:effectLst/>
              </a:rPr>
              <a:t> </a:t>
            </a:r>
            <a:r>
              <a:rPr lang="da-DK" sz="2500" b="1" u="none" strike="noStrike" dirty="0" err="1">
                <a:solidFill>
                  <a:srgbClr val="6B99CC"/>
                </a:solidFill>
                <a:effectLst/>
              </a:rPr>
              <a:t>Summit</a:t>
            </a:r>
            <a:endParaRPr lang="da-DK" sz="2500" b="1" u="none" strike="noStrike" dirty="0">
              <a:solidFill>
                <a:srgbClr val="6B99CC"/>
              </a:solidFill>
              <a:effectLst/>
            </a:endParaRPr>
          </a:p>
          <a:p>
            <a:pPr algn="just">
              <a:lnSpc>
                <a:spcPct val="100000"/>
              </a:lnSpc>
            </a:pPr>
            <a:r>
              <a:rPr lang="da-DK" sz="2500" u="none" strike="noStrike" dirty="0">
                <a:solidFill>
                  <a:srgbClr val="6B99CC"/>
                </a:solidFill>
                <a:effectLst/>
              </a:rPr>
              <a:t>Password </a:t>
            </a:r>
            <a:r>
              <a:rPr lang="da-DK" sz="2500" b="1" u="none" strike="noStrike" dirty="0">
                <a:solidFill>
                  <a:srgbClr val="6B99CC"/>
                </a:solidFill>
                <a:effectLst/>
              </a:rPr>
              <a:t>TheInvestmentCOP2023 </a:t>
            </a:r>
          </a:p>
        </p:txBody>
      </p:sp>
    </p:spTree>
    <p:extLst>
      <p:ext uri="{BB962C8B-B14F-4D97-AF65-F5344CB8AC3E}">
        <p14:creationId xmlns:p14="http://schemas.microsoft.com/office/powerpoint/2010/main" val="510280825"/>
      </p:ext>
    </p:extLst>
  </p:cSld>
  <p:clrMapOvr>
    <a:masterClrMapping/>
  </p:clrMapOvr>
  <p:transition spd="slow" advTm="3785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>
            <a:extLst>
              <a:ext uri="{FF2B5EF4-FFF2-40B4-BE49-F238E27FC236}">
                <a16:creationId xmlns:a16="http://schemas.microsoft.com/office/drawing/2014/main" id="{FB9DCD17-B0B3-10F0-D230-92697DE842F5}"/>
              </a:ext>
            </a:extLst>
          </p:cNvPr>
          <p:cNvSpPr>
            <a:spLocks noChangeAspect="1"/>
          </p:cNvSpPr>
          <p:nvPr/>
        </p:nvSpPr>
        <p:spPr>
          <a:xfrm>
            <a:off x="1588" y="-687"/>
            <a:ext cx="7773987" cy="13824637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9A6C54D7-0F13-5983-D179-5A8222600BE6}"/>
              </a:ext>
            </a:extLst>
          </p:cNvPr>
          <p:cNvSpPr/>
          <p:nvPr/>
        </p:nvSpPr>
        <p:spPr>
          <a:xfrm>
            <a:off x="-792213" y="2470986"/>
            <a:ext cx="9360000" cy="936000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4B42B1A6-E005-0028-8CBD-038E5892EE0A}"/>
              </a:ext>
            </a:extLst>
          </p:cNvPr>
          <p:cNvSpPr txBox="1"/>
          <p:nvPr/>
        </p:nvSpPr>
        <p:spPr>
          <a:xfrm>
            <a:off x="1335314" y="904535"/>
            <a:ext cx="77739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/>
            <a:endParaRPr lang="da-DK" sz="2400" b="1" i="0" u="none" strike="noStrike" dirty="0">
              <a:solidFill>
                <a:srgbClr val="D1B98E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pPr lvl="1" fontAlgn="base"/>
            <a:r>
              <a:rPr lang="da-DK" sz="2400" b="1" i="0" u="none" strike="noStrike" dirty="0" err="1">
                <a:solidFill>
                  <a:srgbClr val="D1B98E"/>
                </a:solidFill>
                <a:effectLst/>
                <a:latin typeface="Poppins" pitchFamily="2" charset="77"/>
                <a:cs typeface="Poppins" pitchFamily="2" charset="77"/>
              </a:rPr>
              <a:t>Map</a:t>
            </a:r>
            <a:r>
              <a:rPr lang="da-DK" sz="2400" b="1" i="0" u="none" strike="noStrike" dirty="0">
                <a:solidFill>
                  <a:srgbClr val="D1B98E"/>
                </a:solidFill>
                <a:effectLst/>
                <a:latin typeface="Poppins" pitchFamily="2" charset="77"/>
                <a:cs typeface="Poppins" pitchFamily="2" charset="77"/>
              </a:rPr>
              <a:t> of Venue</a:t>
            </a:r>
          </a:p>
          <a:p>
            <a:pPr lvl="1" fontAlgn="base"/>
            <a:endParaRPr lang="da-DK" sz="2400" b="1" i="0" u="none" strike="noStrike" dirty="0">
              <a:solidFill>
                <a:srgbClr val="D1B98E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4B316F4-553D-88E6-556B-FE74FEA0C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81" y="538413"/>
            <a:ext cx="1080000" cy="1080000"/>
          </a:xfrm>
          <a:prstGeom prst="rect">
            <a:avLst/>
          </a:prstGeom>
        </p:spPr>
      </p:pic>
      <p:pic>
        <p:nvPicPr>
          <p:cNvPr id="16" name="Billede 15" descr="Et billede, der indeholder tekst, skærmbillede, diagram, Rektangel&#10;&#10;Automatisk genereret beskrivelse">
            <a:extLst>
              <a:ext uri="{FF2B5EF4-FFF2-40B4-BE49-F238E27FC236}">
                <a16:creationId xmlns:a16="http://schemas.microsoft.com/office/drawing/2014/main" id="{21B458ED-654B-8359-BFD2-0E674DF63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75" y="2630637"/>
            <a:ext cx="6122503" cy="8530557"/>
          </a:xfrm>
          <a:prstGeom prst="rect">
            <a:avLst/>
          </a:prstGeom>
          <a:effectLst>
            <a:outerShdw blurRad="332409" dist="38100" dir="7594070" sx="102459" sy="102459" algn="r" rotWithShape="0">
              <a:prstClr val="black">
                <a:alpha val="32000"/>
              </a:prstClr>
            </a:outerShdw>
          </a:effectLst>
        </p:spPr>
      </p:pic>
      <p:sp>
        <p:nvSpPr>
          <p:cNvPr id="27" name="Kombinationstegning 26">
            <a:extLst>
              <a:ext uri="{FF2B5EF4-FFF2-40B4-BE49-F238E27FC236}">
                <a16:creationId xmlns:a16="http://schemas.microsoft.com/office/drawing/2014/main" id="{6EF0BCFE-716F-3677-6F5C-412E58D6CF36}"/>
              </a:ext>
            </a:extLst>
          </p:cNvPr>
          <p:cNvSpPr/>
          <p:nvPr/>
        </p:nvSpPr>
        <p:spPr>
          <a:xfrm>
            <a:off x="5538158" y="4206100"/>
            <a:ext cx="938157" cy="877734"/>
          </a:xfrm>
          <a:custGeom>
            <a:avLst/>
            <a:gdLst>
              <a:gd name="connsiteX0" fmla="*/ 914400 w 938157"/>
              <a:gd name="connsiteY0" fmla="*/ 791470 h 877734"/>
              <a:gd name="connsiteX1" fmla="*/ 897147 w 938157"/>
              <a:gd name="connsiteY1" fmla="*/ 72602 h 877734"/>
              <a:gd name="connsiteX2" fmla="*/ 534838 w 938157"/>
              <a:gd name="connsiteY2" fmla="*/ 101357 h 877734"/>
              <a:gd name="connsiteX3" fmla="*/ 477328 w 938157"/>
              <a:gd name="connsiteY3" fmla="*/ 751213 h 877734"/>
              <a:gd name="connsiteX4" fmla="*/ 0 w 938157"/>
              <a:gd name="connsiteY4" fmla="*/ 877734 h 877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157" h="877734" extrusionOk="0">
                <a:moveTo>
                  <a:pt x="914400" y="791470"/>
                </a:moveTo>
                <a:cubicBezTo>
                  <a:pt x="919915" y="478758"/>
                  <a:pt x="945908" y="193063"/>
                  <a:pt x="897147" y="72602"/>
                </a:cubicBezTo>
                <a:cubicBezTo>
                  <a:pt x="842601" y="-40583"/>
                  <a:pt x="594214" y="-11408"/>
                  <a:pt x="534838" y="101357"/>
                </a:cubicBezTo>
                <a:cubicBezTo>
                  <a:pt x="451063" y="227941"/>
                  <a:pt x="563325" y="639187"/>
                  <a:pt x="477328" y="751213"/>
                </a:cubicBezTo>
                <a:cubicBezTo>
                  <a:pt x="373659" y="872660"/>
                  <a:pt x="90912" y="863661"/>
                  <a:pt x="0" y="877734"/>
                </a:cubicBezTo>
              </a:path>
            </a:pathLst>
          </a:custGeom>
          <a:noFill/>
          <a:ln w="41275">
            <a:solidFill>
              <a:schemeClr val="bg1"/>
            </a:solidFill>
            <a:prstDash val="sysDot"/>
            <a:tailEnd type="triangl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914400 w 938157"/>
                      <a:gd name="connsiteY0" fmla="*/ 791470 h 877734"/>
                      <a:gd name="connsiteX1" fmla="*/ 897147 w 938157"/>
                      <a:gd name="connsiteY1" fmla="*/ 72602 h 877734"/>
                      <a:gd name="connsiteX2" fmla="*/ 534838 w 938157"/>
                      <a:gd name="connsiteY2" fmla="*/ 101357 h 877734"/>
                      <a:gd name="connsiteX3" fmla="*/ 477328 w 938157"/>
                      <a:gd name="connsiteY3" fmla="*/ 751213 h 877734"/>
                      <a:gd name="connsiteX4" fmla="*/ 0 w 938157"/>
                      <a:gd name="connsiteY4" fmla="*/ 877734 h 877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8157" h="877734">
                        <a:moveTo>
                          <a:pt x="914400" y="791470"/>
                        </a:moveTo>
                        <a:cubicBezTo>
                          <a:pt x="937403" y="489545"/>
                          <a:pt x="960407" y="187621"/>
                          <a:pt x="897147" y="72602"/>
                        </a:cubicBezTo>
                        <a:cubicBezTo>
                          <a:pt x="833887" y="-42417"/>
                          <a:pt x="604808" y="-11745"/>
                          <a:pt x="534838" y="101357"/>
                        </a:cubicBezTo>
                        <a:cubicBezTo>
                          <a:pt x="464868" y="214459"/>
                          <a:pt x="566468" y="621817"/>
                          <a:pt x="477328" y="751213"/>
                        </a:cubicBezTo>
                        <a:cubicBezTo>
                          <a:pt x="388188" y="880609"/>
                          <a:pt x="86264" y="861440"/>
                          <a:pt x="0" y="877734"/>
                        </a:cubicBezTo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189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7741">
        <p:fade/>
      </p:transition>
    </mc:Choice>
    <mc:Fallback xmlns="">
      <p:transition spd="med" advTm="277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5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F5D126B-D07F-CCFB-FCC8-BAAE5106650B}"/>
              </a:ext>
            </a:extLst>
          </p:cNvPr>
          <p:cNvSpPr>
            <a:spLocks noChangeAspect="1"/>
          </p:cNvSpPr>
          <p:nvPr/>
        </p:nvSpPr>
        <p:spPr>
          <a:xfrm>
            <a:off x="1588" y="0"/>
            <a:ext cx="7773987" cy="14267295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DB93891A-44DC-FB99-0ABC-DE52B5CF6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473" y="3897434"/>
            <a:ext cx="4817358" cy="481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2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3">
        <p:fade/>
      </p:transition>
    </mc:Choice>
    <mc:Fallback xmlns="">
      <p:transition spd="slow" advTm="3053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9B135EE-BFA2-87B8-4DD9-F833AA5B9544}"/>
              </a:ext>
            </a:extLst>
          </p:cNvPr>
          <p:cNvSpPr>
            <a:spLocks noChangeAspect="1"/>
          </p:cNvSpPr>
          <p:nvPr/>
        </p:nvSpPr>
        <p:spPr>
          <a:xfrm>
            <a:off x="1588" y="0"/>
            <a:ext cx="7773987" cy="13824637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0ED803E-04CD-88DA-792D-0351A00BF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2577" y="-393710"/>
            <a:ext cx="10404000" cy="10404000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67B9EC80-7525-4A3C-5182-D29015C977F5}"/>
              </a:ext>
            </a:extLst>
          </p:cNvPr>
          <p:cNvSpPr>
            <a:spLocks/>
          </p:cNvSpPr>
          <p:nvPr/>
        </p:nvSpPr>
        <p:spPr>
          <a:xfrm>
            <a:off x="18762040" y="6518266"/>
            <a:ext cx="4320000" cy="4321241"/>
          </a:xfrm>
          <a:prstGeom prst="ellipse">
            <a:avLst/>
          </a:prstGeom>
          <a:solidFill>
            <a:srgbClr val="1695A7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a-DK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5933AC-EE18-0C02-8488-982D46C81007}"/>
              </a:ext>
            </a:extLst>
          </p:cNvPr>
          <p:cNvSpPr txBox="1">
            <a:spLocks noChangeAspect="1"/>
          </p:cNvSpPr>
          <p:nvPr/>
        </p:nvSpPr>
        <p:spPr>
          <a:xfrm>
            <a:off x="19260644" y="7979786"/>
            <a:ext cx="4570312" cy="1049478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3200" b="1" dirty="0">
                <a:solidFill>
                  <a:srgbClr val="D1B98E"/>
                </a:solidFill>
              </a:rPr>
              <a:t>Where Ambition </a:t>
            </a:r>
          </a:p>
          <a:p>
            <a:pPr algn="l" fontAlgn="base">
              <a:lnSpc>
                <a:spcPct val="100000"/>
              </a:lnSpc>
            </a:pPr>
            <a:r>
              <a:rPr lang="en-GB" sz="3200" b="1" dirty="0">
                <a:solidFill>
                  <a:srgbClr val="D1B98E"/>
                </a:solidFill>
              </a:rPr>
              <a:t>Meets Action</a:t>
            </a:r>
          </a:p>
          <a:p>
            <a:pPr algn="l" fontAlgn="base">
              <a:lnSpc>
                <a:spcPct val="100000"/>
              </a:lnSpc>
            </a:pPr>
            <a:endParaRPr lang="en-GB" sz="3200" b="1" dirty="0">
              <a:solidFill>
                <a:srgbClr val="D1B98E"/>
              </a:solidFill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34219CF-D8D1-AB89-6BCC-D3B136F97159}"/>
              </a:ext>
            </a:extLst>
          </p:cNvPr>
          <p:cNvSpPr txBox="1">
            <a:spLocks noChangeAspect="1"/>
          </p:cNvSpPr>
          <p:nvPr/>
        </p:nvSpPr>
        <p:spPr>
          <a:xfrm>
            <a:off x="19260644" y="8960812"/>
            <a:ext cx="3599554" cy="1049478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1400" dirty="0">
                <a:solidFill>
                  <a:schemeClr val="bg1"/>
                </a:solidFill>
              </a:rPr>
              <a:t>The Leading Forum for </a:t>
            </a:r>
          </a:p>
          <a:p>
            <a:pPr algn="l" fontAlgn="base">
              <a:lnSpc>
                <a:spcPct val="100000"/>
              </a:lnSpc>
            </a:pPr>
            <a:r>
              <a:rPr lang="en-GB" sz="1400" dirty="0">
                <a:solidFill>
                  <a:schemeClr val="bg1"/>
                </a:solidFill>
              </a:rPr>
              <a:t>Public-Private Partnerships </a:t>
            </a:r>
          </a:p>
          <a:p>
            <a:pPr algn="l" fontAlgn="base">
              <a:lnSpc>
                <a:spcPct val="100000"/>
              </a:lnSpc>
            </a:pPr>
            <a:r>
              <a:rPr lang="en-GB" sz="1400" dirty="0">
                <a:solidFill>
                  <a:schemeClr val="bg1"/>
                </a:solidFill>
              </a:rPr>
              <a:t>Alongside COP</a:t>
            </a: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31C316ED-16BC-7B9F-5D68-E9E357FA5852}"/>
              </a:ext>
            </a:extLst>
          </p:cNvPr>
          <p:cNvSpPr txBox="1"/>
          <p:nvPr/>
        </p:nvSpPr>
        <p:spPr>
          <a:xfrm>
            <a:off x="18875329" y="7523499"/>
            <a:ext cx="6068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/>
            <a:endParaRPr lang="da-DK" sz="1400" i="0" u="none" strike="noStrike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pPr lvl="1" fontAlgn="base"/>
            <a:r>
              <a:rPr lang="da-DK" sz="1400" i="0" u="none" strike="noStrike" dirty="0">
                <a:solidFill>
                  <a:schemeClr val="bg1"/>
                </a:solidFill>
                <a:effectLst/>
                <a:latin typeface="Poppins" pitchFamily="2" charset="77"/>
                <a:cs typeface="Poppins" pitchFamily="2" charset="77"/>
              </a:rPr>
              <a:t>7-8 December, Conrad, Dubai</a:t>
            </a:r>
          </a:p>
          <a:p>
            <a:pPr lvl="1" fontAlgn="base"/>
            <a:endParaRPr lang="da-DK" sz="1400" i="0" u="none" strike="noStrike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7FFFD23-530A-51BC-4427-0C1C253A2FC1}"/>
              </a:ext>
            </a:extLst>
          </p:cNvPr>
          <p:cNvSpPr txBox="1">
            <a:spLocks noChangeAspect="1"/>
          </p:cNvSpPr>
          <p:nvPr/>
        </p:nvSpPr>
        <p:spPr>
          <a:xfrm>
            <a:off x="1938469" y="3759230"/>
            <a:ext cx="4611550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2800" i="1" dirty="0">
                <a:solidFill>
                  <a:schemeClr val="bg1"/>
                </a:solidFill>
              </a:rPr>
              <a:t>- The investment COP</a:t>
            </a:r>
          </a:p>
        </p:txBody>
      </p:sp>
    </p:spTree>
    <p:extLst>
      <p:ext uri="{BB962C8B-B14F-4D97-AF65-F5344CB8AC3E}">
        <p14:creationId xmlns:p14="http://schemas.microsoft.com/office/powerpoint/2010/main" val="460119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178">
        <p:fade/>
      </p:transition>
    </mc:Choice>
    <mc:Fallback xmlns="">
      <p:transition spd="slow" advTm="31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>
            <a:extLst>
              <a:ext uri="{FF2B5EF4-FFF2-40B4-BE49-F238E27FC236}">
                <a16:creationId xmlns:a16="http://schemas.microsoft.com/office/drawing/2014/main" id="{1FD0AAE5-8C36-C875-1F1E-DC6F5DA13BD4}"/>
              </a:ext>
            </a:extLst>
          </p:cNvPr>
          <p:cNvSpPr>
            <a:spLocks noChangeAspect="1"/>
          </p:cNvSpPr>
          <p:nvPr/>
        </p:nvSpPr>
        <p:spPr>
          <a:xfrm>
            <a:off x="1588" y="0"/>
            <a:ext cx="7773987" cy="13824637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28D5783B-89D5-DA41-EEB3-172DB4907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2577" y="-393710"/>
            <a:ext cx="10404000" cy="10404000"/>
          </a:xfrm>
          <a:prstGeom prst="rect">
            <a:avLst/>
          </a:prstGeom>
        </p:spPr>
      </p:pic>
      <p:sp>
        <p:nvSpPr>
          <p:cNvPr id="33" name="Tekstfelt 32">
            <a:extLst>
              <a:ext uri="{FF2B5EF4-FFF2-40B4-BE49-F238E27FC236}">
                <a16:creationId xmlns:a16="http://schemas.microsoft.com/office/drawing/2014/main" id="{7F92C896-DCA8-4BEA-D505-059518B4674C}"/>
              </a:ext>
            </a:extLst>
          </p:cNvPr>
          <p:cNvSpPr txBox="1"/>
          <p:nvPr/>
        </p:nvSpPr>
        <p:spPr>
          <a:xfrm>
            <a:off x="-9555952" y="11416437"/>
            <a:ext cx="77739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/>
            <a:endParaRPr lang="da-DK" sz="2400" b="1" i="0" u="none" strike="noStrike" dirty="0">
              <a:solidFill>
                <a:srgbClr val="D1B98E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pPr lvl="1" fontAlgn="base"/>
            <a:r>
              <a:rPr lang="da-DK" sz="2400" b="1" i="0" u="none" strike="noStrike" dirty="0">
                <a:solidFill>
                  <a:srgbClr val="D1B98E"/>
                </a:solidFill>
                <a:effectLst/>
                <a:latin typeface="Poppins" pitchFamily="2" charset="77"/>
                <a:cs typeface="Poppins" pitchFamily="2" charset="77"/>
              </a:rPr>
              <a:t>7-8 December, Conrad, Dubai</a:t>
            </a:r>
          </a:p>
          <a:p>
            <a:pPr lvl="1" fontAlgn="base"/>
            <a:endParaRPr lang="da-DK" sz="2400" b="1" i="0" u="none" strike="noStrike" dirty="0">
              <a:solidFill>
                <a:srgbClr val="D1B98E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59D048D-6874-5AC7-76B7-9E491A894FBE}"/>
              </a:ext>
            </a:extLst>
          </p:cNvPr>
          <p:cNvSpPr>
            <a:spLocks noChangeAspect="1"/>
          </p:cNvSpPr>
          <p:nvPr/>
        </p:nvSpPr>
        <p:spPr>
          <a:xfrm>
            <a:off x="1052268" y="6560106"/>
            <a:ext cx="5760000" cy="5760000"/>
          </a:xfrm>
          <a:prstGeom prst="ellipse">
            <a:avLst/>
          </a:prstGeom>
          <a:solidFill>
            <a:srgbClr val="59B8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a-DK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7672D14-CFC3-AB30-11A0-BBA2BA6FB0EF}"/>
              </a:ext>
            </a:extLst>
          </p:cNvPr>
          <p:cNvSpPr txBox="1">
            <a:spLocks noChangeAspect="1"/>
          </p:cNvSpPr>
          <p:nvPr/>
        </p:nvSpPr>
        <p:spPr>
          <a:xfrm>
            <a:off x="1691052" y="8538294"/>
            <a:ext cx="5855232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4000" b="1" dirty="0">
                <a:solidFill>
                  <a:srgbClr val="D1B98E"/>
                </a:solidFill>
              </a:rPr>
              <a:t>Where Ambition </a:t>
            </a:r>
          </a:p>
          <a:p>
            <a:pPr algn="l" fontAlgn="base">
              <a:lnSpc>
                <a:spcPct val="100000"/>
              </a:lnSpc>
            </a:pPr>
            <a:r>
              <a:rPr lang="en-GB" sz="4000" b="1" dirty="0">
                <a:solidFill>
                  <a:srgbClr val="D1B98E"/>
                </a:solidFill>
              </a:rPr>
              <a:t>Meets Action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174025-4AB9-F184-8096-970468EB3F56}"/>
              </a:ext>
            </a:extLst>
          </p:cNvPr>
          <p:cNvSpPr txBox="1">
            <a:spLocks noChangeAspect="1"/>
          </p:cNvSpPr>
          <p:nvPr/>
        </p:nvSpPr>
        <p:spPr>
          <a:xfrm>
            <a:off x="1691052" y="9870407"/>
            <a:ext cx="4611550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1800" dirty="0">
                <a:solidFill>
                  <a:schemeClr val="bg1"/>
                </a:solidFill>
              </a:rPr>
              <a:t>The Leading Forum for </a:t>
            </a:r>
          </a:p>
          <a:p>
            <a:pPr algn="l" fontAlgn="base">
              <a:lnSpc>
                <a:spcPct val="100000"/>
              </a:lnSpc>
            </a:pPr>
            <a:r>
              <a:rPr lang="en-GB" sz="1800" dirty="0">
                <a:solidFill>
                  <a:schemeClr val="bg1"/>
                </a:solidFill>
              </a:rPr>
              <a:t>Public-Private Partnerships </a:t>
            </a:r>
          </a:p>
          <a:p>
            <a:pPr algn="l" fontAlgn="base">
              <a:lnSpc>
                <a:spcPct val="100000"/>
              </a:lnSpc>
            </a:pPr>
            <a:r>
              <a:rPr lang="en-GB" sz="1800" dirty="0">
                <a:solidFill>
                  <a:schemeClr val="bg1"/>
                </a:solidFill>
              </a:rPr>
              <a:t>Alongside COP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0337FFE-7318-8071-9638-7028F66AB483}"/>
              </a:ext>
            </a:extLst>
          </p:cNvPr>
          <p:cNvSpPr txBox="1"/>
          <p:nvPr/>
        </p:nvSpPr>
        <p:spPr>
          <a:xfrm>
            <a:off x="1197408" y="7925413"/>
            <a:ext cx="7773987" cy="693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/>
            <a:endParaRPr lang="da-DK" sz="2000" i="0" u="none" strike="noStrike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  <a:p>
            <a:pPr lvl="1" fontAlgn="base"/>
            <a:r>
              <a:rPr lang="da-DK" i="0" u="none" strike="noStrike" dirty="0">
                <a:solidFill>
                  <a:schemeClr val="bg1"/>
                </a:solidFill>
                <a:effectLst/>
                <a:latin typeface="Poppins" pitchFamily="2" charset="77"/>
                <a:cs typeface="Poppins" pitchFamily="2" charset="77"/>
              </a:rPr>
              <a:t>7-8 December, Conrad, Dubai</a:t>
            </a:r>
          </a:p>
          <a:p>
            <a:pPr lvl="1" fontAlgn="base"/>
            <a:endParaRPr lang="da-DK" sz="2000" i="0" u="none" strike="noStrike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9F2A39D-79B1-1383-0A64-2A81DFC8D7D7}"/>
              </a:ext>
            </a:extLst>
          </p:cNvPr>
          <p:cNvSpPr txBox="1">
            <a:spLocks noChangeAspect="1"/>
          </p:cNvSpPr>
          <p:nvPr/>
        </p:nvSpPr>
        <p:spPr>
          <a:xfrm>
            <a:off x="1938469" y="3759230"/>
            <a:ext cx="4611550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l" fontAlgn="base">
              <a:lnSpc>
                <a:spcPct val="100000"/>
              </a:lnSpc>
            </a:pPr>
            <a:r>
              <a:rPr lang="en-GB" sz="2800" i="1" dirty="0">
                <a:solidFill>
                  <a:schemeClr val="bg1"/>
                </a:solidFill>
              </a:rPr>
              <a:t>- The investment COP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4697CBE-4E63-9CCC-2559-7CB95B5C998E}"/>
              </a:ext>
            </a:extLst>
          </p:cNvPr>
          <p:cNvSpPr/>
          <p:nvPr/>
        </p:nvSpPr>
        <p:spPr>
          <a:xfrm>
            <a:off x="10525630" y="4432577"/>
            <a:ext cx="5760000" cy="5760000"/>
          </a:xfrm>
          <a:prstGeom prst="ellipse">
            <a:avLst/>
          </a:prstGeom>
          <a:solidFill>
            <a:srgbClr val="57B7E3">
              <a:alpha val="6459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3953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11">
        <p:fade/>
      </p:transition>
    </mc:Choice>
    <mc:Fallback xmlns="">
      <p:transition spd="slow" advTm="48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F5D126B-D07F-CCFB-FCC8-BAAE5106650B}"/>
              </a:ext>
            </a:extLst>
          </p:cNvPr>
          <p:cNvSpPr>
            <a:spLocks noChangeAspect="1"/>
          </p:cNvSpPr>
          <p:nvPr/>
        </p:nvSpPr>
        <p:spPr>
          <a:xfrm>
            <a:off x="1588" y="0"/>
            <a:ext cx="7773987" cy="14267295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DB93891A-44DC-FB99-0ABC-DE52B5CF6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473" y="3897434"/>
            <a:ext cx="4817358" cy="481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84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5">
        <p:fade/>
      </p:transition>
    </mc:Choice>
    <mc:Fallback xmlns="">
      <p:transition spd="slow" advTm="7405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F5D126B-D07F-CCFB-FCC8-BAAE5106650B}"/>
              </a:ext>
            </a:extLst>
          </p:cNvPr>
          <p:cNvSpPr>
            <a:spLocks noChangeAspect="1"/>
          </p:cNvSpPr>
          <p:nvPr/>
        </p:nvSpPr>
        <p:spPr>
          <a:xfrm>
            <a:off x="1588" y="0"/>
            <a:ext cx="7773987" cy="14267295"/>
          </a:xfrm>
          <a:prstGeom prst="rect">
            <a:avLst/>
          </a:prstGeom>
          <a:solidFill>
            <a:srgbClr val="2326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just"/>
            <a:r>
              <a:rPr lang="da-DK" sz="1594" dirty="0">
                <a:solidFill>
                  <a:srgbClr val="23264D"/>
                </a:solidFill>
              </a:rPr>
              <a:t>far</a:t>
            </a:r>
            <a:endParaRPr lang="en-DK" sz="1594">
              <a:solidFill>
                <a:srgbClr val="23264D"/>
              </a:solidFill>
            </a:endParaRPr>
          </a:p>
        </p:txBody>
      </p:sp>
      <p:pic>
        <p:nvPicPr>
          <p:cNvPr id="18" name="Picture 16">
            <a:extLst>
              <a:ext uri="{FF2B5EF4-FFF2-40B4-BE49-F238E27FC236}">
                <a16:creationId xmlns:a16="http://schemas.microsoft.com/office/drawing/2014/main" id="{DEC7EE49-3122-92F6-598F-B7EC88B5A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196" y="4644990"/>
            <a:ext cx="5459591" cy="2266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762064-5CBC-FDEA-4E0F-ECDF2680293C}"/>
              </a:ext>
            </a:extLst>
          </p:cNvPr>
          <p:cNvSpPr txBox="1">
            <a:spLocks noChangeAspect="1"/>
          </p:cNvSpPr>
          <p:nvPr/>
        </p:nvSpPr>
        <p:spPr>
          <a:xfrm>
            <a:off x="1147030" y="11148364"/>
            <a:ext cx="5781921" cy="1344534"/>
          </a:xfrm>
          <a:prstGeom prst="rect">
            <a:avLst/>
          </a:prstGeom>
        </p:spPr>
        <p:txBody>
          <a:bodyPr vert="horz" lIns="77756" tIns="38878" rIns="77756" bIns="38878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da-DK" sz="2500" u="none" strike="noStrike" dirty="0">
                <a:solidFill>
                  <a:srgbClr val="6B99CC"/>
                </a:solidFill>
                <a:effectLst/>
              </a:rPr>
              <a:t>WIFI </a:t>
            </a:r>
            <a:r>
              <a:rPr lang="da-DK" sz="2500" u="none" strike="noStrike" dirty="0" err="1">
                <a:solidFill>
                  <a:srgbClr val="6B99CC"/>
                </a:solidFill>
                <a:effectLst/>
              </a:rPr>
              <a:t>Name</a:t>
            </a:r>
            <a:r>
              <a:rPr lang="da-DK" sz="2500" dirty="0">
                <a:solidFill>
                  <a:srgbClr val="6B99CC"/>
                </a:solidFill>
              </a:rPr>
              <a:t> </a:t>
            </a:r>
            <a:r>
              <a:rPr lang="da-DK" sz="2500" b="1" u="none" strike="noStrike" dirty="0">
                <a:solidFill>
                  <a:srgbClr val="6B99CC"/>
                </a:solidFill>
                <a:effectLst/>
              </a:rPr>
              <a:t>World </a:t>
            </a:r>
            <a:r>
              <a:rPr lang="da-DK" sz="2500" b="1" u="none" strike="noStrike" dirty="0" err="1">
                <a:solidFill>
                  <a:srgbClr val="6B99CC"/>
                </a:solidFill>
                <a:effectLst/>
              </a:rPr>
              <a:t>Climate</a:t>
            </a:r>
            <a:r>
              <a:rPr lang="da-DK" sz="2500" b="1" u="none" strike="noStrike" dirty="0">
                <a:solidFill>
                  <a:srgbClr val="6B99CC"/>
                </a:solidFill>
                <a:effectLst/>
              </a:rPr>
              <a:t> </a:t>
            </a:r>
            <a:r>
              <a:rPr lang="da-DK" sz="2500" b="1" u="none" strike="noStrike" dirty="0" err="1">
                <a:solidFill>
                  <a:srgbClr val="6B99CC"/>
                </a:solidFill>
                <a:effectLst/>
              </a:rPr>
              <a:t>Summit</a:t>
            </a:r>
            <a:endParaRPr lang="da-DK" sz="2500" b="1" u="none" strike="noStrike" dirty="0">
              <a:solidFill>
                <a:srgbClr val="6B99CC"/>
              </a:solidFill>
              <a:effectLst/>
            </a:endParaRPr>
          </a:p>
          <a:p>
            <a:pPr algn="just">
              <a:lnSpc>
                <a:spcPct val="100000"/>
              </a:lnSpc>
            </a:pPr>
            <a:r>
              <a:rPr lang="da-DK" sz="2500" u="none" strike="noStrike" dirty="0">
                <a:solidFill>
                  <a:srgbClr val="6B99CC"/>
                </a:solidFill>
                <a:effectLst/>
              </a:rPr>
              <a:t>Password </a:t>
            </a:r>
            <a:r>
              <a:rPr lang="da-DK" sz="2500" b="1" u="none" strike="noStrike" dirty="0">
                <a:solidFill>
                  <a:srgbClr val="6B99CC"/>
                </a:solidFill>
                <a:effectLst/>
              </a:rPr>
              <a:t>TheInvestmentCOP2023 </a:t>
            </a:r>
          </a:p>
        </p:txBody>
      </p:sp>
    </p:spTree>
    <p:extLst>
      <p:ext uri="{BB962C8B-B14F-4D97-AF65-F5344CB8AC3E}">
        <p14:creationId xmlns:p14="http://schemas.microsoft.com/office/powerpoint/2010/main" val="999879149"/>
      </p:ext>
    </p:extLst>
  </p:cSld>
  <p:clrMapOvr>
    <a:masterClrMapping/>
  </p:clrMapOvr>
  <p:transition spd="slow" advTm="5607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"/>
</p:tagLst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83f1c2-7b3f-42e9-93d0-6096825e641f">
      <Terms xmlns="http://schemas.microsoft.com/office/infopath/2007/PartnerControls"/>
    </lcf76f155ced4ddcb4097134ff3c332f>
    <TaxCatchAll xmlns="961a4745-63cc-462f-8f57-b94bcb92b7f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0BABCA53E1AF4B92300CBD9A93E8AA" ma:contentTypeVersion="14" ma:contentTypeDescription="Create a new document." ma:contentTypeScope="" ma:versionID="d17786c62f8b56bfdec2204e1f74df66">
  <xsd:schema xmlns:xsd="http://www.w3.org/2001/XMLSchema" xmlns:xs="http://www.w3.org/2001/XMLSchema" xmlns:p="http://schemas.microsoft.com/office/2006/metadata/properties" xmlns:ns2="3283f1c2-7b3f-42e9-93d0-6096825e641f" xmlns:ns3="961a4745-63cc-462f-8f57-b94bcb92b7f0" targetNamespace="http://schemas.microsoft.com/office/2006/metadata/properties" ma:root="true" ma:fieldsID="4132dbe6f3ad2d590798c037ab0bd080" ns2:_="" ns3:_="">
    <xsd:import namespace="3283f1c2-7b3f-42e9-93d0-6096825e641f"/>
    <xsd:import namespace="961a4745-63cc-462f-8f57-b94bcb92b7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83f1c2-7b3f-42e9-93d0-6096825e64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99475d60-e212-4f6f-97d5-c03e1e200e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1a4745-63cc-462f-8f57-b94bcb92b7f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9445d3c-f33b-4ee7-b100-460be178cca9}" ma:internalName="TaxCatchAll" ma:showField="CatchAllData" ma:web="961a4745-63cc-462f-8f57-b94bcb92b7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53B46D-D38F-4234-8AAE-6FCC07C1A0F4}">
  <ds:schemaRefs>
    <ds:schemaRef ds:uri="http://schemas.microsoft.com/office/2006/metadata/properties"/>
    <ds:schemaRef ds:uri="http://schemas.microsoft.com/office/infopath/2007/PartnerControls"/>
    <ds:schemaRef ds:uri="3283f1c2-7b3f-42e9-93d0-6096825e641f"/>
    <ds:schemaRef ds:uri="961a4745-63cc-462f-8f57-b94bcb92b7f0"/>
  </ds:schemaRefs>
</ds:datastoreItem>
</file>

<file path=customXml/itemProps2.xml><?xml version="1.0" encoding="utf-8"?>
<ds:datastoreItem xmlns:ds="http://schemas.openxmlformats.org/officeDocument/2006/customXml" ds:itemID="{DF564B8B-3837-4470-9C9D-7B711925D2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04F515-246E-48D0-9773-BCB5E7B344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83f1c2-7b3f-42e9-93d0-6096825e641f"/>
    <ds:schemaRef ds:uri="961a4745-63cc-462f-8f57-b94bcb92b7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6661</TotalTime>
  <Words>242</Words>
  <Application>Microsoft Macintosh PowerPoint</Application>
  <PresentationFormat>Brugerdefineret</PresentationFormat>
  <Paragraphs>101</Paragraphs>
  <Slides>19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Poppins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Kamilla Bloch</dc:creator>
  <cp:lastModifiedBy>Maiken Lyster Thonke</cp:lastModifiedBy>
  <cp:revision>104</cp:revision>
  <dcterms:created xsi:type="dcterms:W3CDTF">2023-11-26T04:05:57Z</dcterms:created>
  <dcterms:modified xsi:type="dcterms:W3CDTF">2023-12-07T06:10:22Z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0x010100EA0BABCA53E1AF4B92300CBD9A93E8AA</vt:lpwstr>
  </property>
</Properties>
</file>